
<file path=[Content_Types].xml><?xml version="1.0" encoding="utf-8"?>
<Types xmlns="http://schemas.openxmlformats.org/package/2006/content-types">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22.JPG" ContentType="image/jpeg"/>
  <Override PartName="/ppt/media/image26.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457" r:id="rId2"/>
    <p:sldId id="921" r:id="rId3"/>
    <p:sldId id="1207" r:id="rId4"/>
    <p:sldId id="972" r:id="rId5"/>
    <p:sldId id="810" r:id="rId6"/>
    <p:sldId id="1206" r:id="rId7"/>
    <p:sldId id="997" r:id="rId8"/>
    <p:sldId id="999" r:id="rId9"/>
    <p:sldId id="998" r:id="rId10"/>
    <p:sldId id="1111" r:id="rId11"/>
    <p:sldId id="1112" r:id="rId12"/>
    <p:sldId id="1114" r:id="rId13"/>
    <p:sldId id="1115" r:id="rId14"/>
    <p:sldId id="1129" r:id="rId15"/>
    <p:sldId id="1130" r:id="rId16"/>
    <p:sldId id="1203" r:id="rId17"/>
    <p:sldId id="1132" r:id="rId18"/>
    <p:sldId id="1133" r:id="rId19"/>
    <p:sldId id="1136" r:id="rId20"/>
    <p:sldId id="1139" r:id="rId21"/>
    <p:sldId id="1204" r:id="rId22"/>
    <p:sldId id="1192" r:id="rId23"/>
    <p:sldId id="1196" r:id="rId24"/>
    <p:sldId id="1199" r:id="rId25"/>
    <p:sldId id="1106" r:id="rId26"/>
    <p:sldId id="1200" r:id="rId27"/>
    <p:sldId id="1201" r:id="rId28"/>
    <p:sldId id="1202" r:id="rId29"/>
    <p:sldId id="977" r:id="rId30"/>
    <p:sldId id="840" r:id="rId31"/>
    <p:sldId id="1177" r:id="rId32"/>
    <p:sldId id="1205" r:id="rId33"/>
    <p:sldId id="1175" r:id="rId34"/>
    <p:sldId id="1176" r:id="rId35"/>
    <p:sldId id="829" r:id="rId36"/>
    <p:sldId id="1180" r:id="rId37"/>
    <p:sldId id="1181" r:id="rId38"/>
    <p:sldId id="1182" r:id="rId39"/>
    <p:sldId id="1183" r:id="rId40"/>
    <p:sldId id="1184" r:id="rId41"/>
    <p:sldId id="1185" r:id="rId42"/>
    <p:sldId id="1186" r:id="rId43"/>
    <p:sldId id="1187" r:id="rId44"/>
    <p:sldId id="1188" r:id="rId45"/>
    <p:sldId id="1189" r:id="rId46"/>
    <p:sldId id="1190" r:id="rId47"/>
    <p:sldId id="1158" r:id="rId48"/>
    <p:sldId id="1165" r:id="rId49"/>
    <p:sldId id="1166" r:id="rId50"/>
    <p:sldId id="1208" r:id="rId51"/>
    <p:sldId id="1168" r:id="rId52"/>
    <p:sldId id="259" r:id="rId53"/>
    <p:sldId id="260" r:id="rId54"/>
    <p:sldId id="1191" r:id="rId55"/>
  </p:sldIdLst>
  <p:sldSz cx="9144000" cy="6858000" type="screen4x3"/>
  <p:notesSz cx="6888163" cy="10020300"/>
  <p:defaultTextStyle>
    <a:defPPr>
      <a:defRPr lang="de-DE"/>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ürg Hellmüller" initials="J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832"/>
    <a:srgbClr val="FF0000"/>
    <a:srgbClr val="0080FF"/>
    <a:srgbClr val="FFCC66"/>
    <a:srgbClr val="FFFF66"/>
    <a:srgbClr val="ABDB77"/>
    <a:srgbClr val="008040"/>
    <a:srgbClr val="FF8000"/>
    <a:srgbClr val="66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9818" autoAdjust="0"/>
  </p:normalViewPr>
  <p:slideViewPr>
    <p:cSldViewPr>
      <p:cViewPr varScale="1">
        <p:scale>
          <a:sx n="100" d="100"/>
          <a:sy n="100" d="100"/>
        </p:scale>
        <p:origin x="783"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hdr" sz="quarter"/>
          </p:nvPr>
        </p:nvSpPr>
        <p:spPr bwMode="auto">
          <a:xfrm>
            <a:off x="1" y="1"/>
            <a:ext cx="2985621" cy="499893"/>
          </a:xfrm>
          <a:prstGeom prst="rect">
            <a:avLst/>
          </a:prstGeom>
          <a:noFill/>
          <a:ln>
            <a:noFill/>
          </a:ln>
          <a:effectLst/>
        </p:spPr>
        <p:txBody>
          <a:bodyPr vert="horz" wrap="square" lIns="89184" tIns="44591" rIns="89184" bIns="44591" numCol="1" anchor="t" anchorCtr="0" compatLnSpc="1">
            <a:prstTxWarp prst="textNoShape">
              <a:avLst/>
            </a:prstTxWarp>
          </a:bodyPr>
          <a:lstStyle>
            <a:lvl1pPr defTabSz="892189" eaLnBrk="0" hangingPunct="0">
              <a:defRPr sz="1200">
                <a:latin typeface="Arial" charset="0"/>
                <a:ea typeface="ＭＳ Ｐゴシック" charset="0"/>
                <a:cs typeface="+mn-cs"/>
              </a:defRPr>
            </a:lvl1pPr>
          </a:lstStyle>
          <a:p>
            <a:pPr>
              <a:defRPr/>
            </a:pPr>
            <a:endParaRPr lang="de-CH"/>
          </a:p>
        </p:txBody>
      </p:sp>
      <p:sp>
        <p:nvSpPr>
          <p:cNvPr id="299011" name="Rectangle 3"/>
          <p:cNvSpPr>
            <a:spLocks noGrp="1" noChangeArrowheads="1"/>
          </p:cNvSpPr>
          <p:nvPr>
            <p:ph type="dt" sz="quarter" idx="1"/>
          </p:nvPr>
        </p:nvSpPr>
        <p:spPr bwMode="auto">
          <a:xfrm>
            <a:off x="3900935" y="1"/>
            <a:ext cx="2985621" cy="499893"/>
          </a:xfrm>
          <a:prstGeom prst="rect">
            <a:avLst/>
          </a:prstGeom>
          <a:noFill/>
          <a:ln>
            <a:noFill/>
          </a:ln>
          <a:effectLst/>
        </p:spPr>
        <p:txBody>
          <a:bodyPr vert="horz" wrap="square" lIns="89184" tIns="44591" rIns="89184" bIns="44591" numCol="1" anchor="t" anchorCtr="0" compatLnSpc="1">
            <a:prstTxWarp prst="textNoShape">
              <a:avLst/>
            </a:prstTxWarp>
          </a:bodyPr>
          <a:lstStyle>
            <a:lvl1pPr algn="r" defTabSz="892189" eaLnBrk="0" hangingPunct="0">
              <a:defRPr sz="1200">
                <a:latin typeface="Arial" charset="0"/>
                <a:ea typeface="ＭＳ Ｐゴシック" charset="0"/>
                <a:cs typeface="ＭＳ Ｐゴシック" charset="0"/>
              </a:defRPr>
            </a:lvl1pPr>
          </a:lstStyle>
          <a:p>
            <a:pPr>
              <a:defRPr/>
            </a:pPr>
            <a:fld id="{5845AE9A-24C1-4F78-A58F-5A9A58D3A4F7}" type="datetimeFigureOut">
              <a:rPr lang="de-CH"/>
              <a:pPr>
                <a:defRPr/>
              </a:pPr>
              <a:t>01.11.2019</a:t>
            </a:fld>
            <a:endParaRPr lang="de-CH"/>
          </a:p>
        </p:txBody>
      </p:sp>
      <p:sp>
        <p:nvSpPr>
          <p:cNvPr id="299012" name="Rectangle 4"/>
          <p:cNvSpPr>
            <a:spLocks noGrp="1" noChangeArrowheads="1"/>
          </p:cNvSpPr>
          <p:nvPr>
            <p:ph type="ftr" sz="quarter" idx="2"/>
          </p:nvPr>
        </p:nvSpPr>
        <p:spPr bwMode="auto">
          <a:xfrm>
            <a:off x="1" y="9518806"/>
            <a:ext cx="2985621" cy="499893"/>
          </a:xfrm>
          <a:prstGeom prst="rect">
            <a:avLst/>
          </a:prstGeom>
          <a:noFill/>
          <a:ln>
            <a:noFill/>
          </a:ln>
          <a:effectLst/>
        </p:spPr>
        <p:txBody>
          <a:bodyPr vert="horz" wrap="square" lIns="89184" tIns="44591" rIns="89184" bIns="44591" numCol="1" anchor="b" anchorCtr="0" compatLnSpc="1">
            <a:prstTxWarp prst="textNoShape">
              <a:avLst/>
            </a:prstTxWarp>
          </a:bodyPr>
          <a:lstStyle>
            <a:lvl1pPr defTabSz="892189" eaLnBrk="0" hangingPunct="0">
              <a:defRPr sz="1200">
                <a:latin typeface="Arial" charset="0"/>
                <a:ea typeface="ＭＳ Ｐゴシック" charset="0"/>
                <a:cs typeface="+mn-cs"/>
              </a:defRPr>
            </a:lvl1pPr>
          </a:lstStyle>
          <a:p>
            <a:pPr>
              <a:defRPr/>
            </a:pPr>
            <a:endParaRPr lang="de-CH"/>
          </a:p>
        </p:txBody>
      </p:sp>
      <p:sp>
        <p:nvSpPr>
          <p:cNvPr id="299013" name="Rectangle 5"/>
          <p:cNvSpPr>
            <a:spLocks noGrp="1" noChangeArrowheads="1"/>
          </p:cNvSpPr>
          <p:nvPr>
            <p:ph type="sldNum" sz="quarter" idx="3"/>
          </p:nvPr>
        </p:nvSpPr>
        <p:spPr bwMode="auto">
          <a:xfrm>
            <a:off x="3900935" y="9518806"/>
            <a:ext cx="2985621" cy="499893"/>
          </a:xfrm>
          <a:prstGeom prst="rect">
            <a:avLst/>
          </a:prstGeom>
          <a:noFill/>
          <a:ln>
            <a:noFill/>
          </a:ln>
          <a:effectLst/>
        </p:spPr>
        <p:txBody>
          <a:bodyPr vert="horz" wrap="square" lIns="89184" tIns="44591" rIns="89184" bIns="44591" numCol="1" anchor="b" anchorCtr="0" compatLnSpc="1">
            <a:prstTxWarp prst="textNoShape">
              <a:avLst/>
            </a:prstTxWarp>
          </a:bodyPr>
          <a:lstStyle>
            <a:lvl1pPr algn="r" defTabSz="892189" eaLnBrk="0" hangingPunct="0">
              <a:defRPr sz="1200">
                <a:latin typeface="Arial" charset="0"/>
                <a:ea typeface="ＭＳ Ｐゴシック" charset="0"/>
                <a:cs typeface="ＭＳ Ｐゴシック" charset="0"/>
              </a:defRPr>
            </a:lvl1pPr>
          </a:lstStyle>
          <a:p>
            <a:pPr>
              <a:defRPr/>
            </a:pPr>
            <a:fld id="{EE3D6457-DD2B-4571-AA46-BD7E425E7D9D}" type="slidenum">
              <a:rPr lang="de-CH"/>
              <a:pPr>
                <a:defRPr/>
              </a:pPr>
              <a:t>‹Nr.›</a:t>
            </a:fld>
            <a:endParaRPr lang="de-CH"/>
          </a:p>
        </p:txBody>
      </p:sp>
    </p:spTree>
    <p:extLst>
      <p:ext uri="{BB962C8B-B14F-4D97-AF65-F5344CB8AC3E}">
        <p14:creationId xmlns:p14="http://schemas.microsoft.com/office/powerpoint/2010/main" val="2751223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 y="1"/>
            <a:ext cx="2985621" cy="499893"/>
          </a:xfrm>
          <a:prstGeom prst="rect">
            <a:avLst/>
          </a:prstGeom>
          <a:noFill/>
          <a:ln>
            <a:noFill/>
          </a:ln>
        </p:spPr>
        <p:txBody>
          <a:bodyPr vert="horz" wrap="square" lIns="96604" tIns="48303" rIns="96604" bIns="48303" numCol="1" anchor="t" anchorCtr="0" compatLnSpc="1">
            <a:prstTxWarp prst="textNoShape">
              <a:avLst/>
            </a:prstTxWarp>
          </a:bodyPr>
          <a:lstStyle>
            <a:lvl1pPr defTabSz="966003">
              <a:defRPr sz="1300">
                <a:latin typeface="Arial" charset="0"/>
                <a:ea typeface="ＭＳ Ｐゴシック" charset="0"/>
                <a:cs typeface="+mn-cs"/>
              </a:defRPr>
            </a:lvl1pPr>
          </a:lstStyle>
          <a:p>
            <a:pPr>
              <a:defRPr/>
            </a:pPr>
            <a:endParaRPr lang="de-CH"/>
          </a:p>
        </p:txBody>
      </p:sp>
      <p:sp>
        <p:nvSpPr>
          <p:cNvPr id="11267" name="Rectangle 3"/>
          <p:cNvSpPr>
            <a:spLocks noGrp="1" noChangeArrowheads="1"/>
          </p:cNvSpPr>
          <p:nvPr>
            <p:ph type="dt" idx="1"/>
          </p:nvPr>
        </p:nvSpPr>
        <p:spPr bwMode="auto">
          <a:xfrm>
            <a:off x="3902542" y="1"/>
            <a:ext cx="2985621" cy="499893"/>
          </a:xfrm>
          <a:prstGeom prst="rect">
            <a:avLst/>
          </a:prstGeom>
          <a:noFill/>
          <a:ln>
            <a:noFill/>
          </a:ln>
        </p:spPr>
        <p:txBody>
          <a:bodyPr vert="horz" wrap="square" lIns="96604" tIns="48303" rIns="96604" bIns="48303" numCol="1" anchor="t" anchorCtr="0" compatLnSpc="1">
            <a:prstTxWarp prst="textNoShape">
              <a:avLst/>
            </a:prstTxWarp>
          </a:bodyPr>
          <a:lstStyle>
            <a:lvl1pPr algn="r" defTabSz="966003">
              <a:defRPr sz="1300">
                <a:latin typeface="Arial" charset="0"/>
                <a:ea typeface="ＭＳ Ｐゴシック" charset="0"/>
                <a:cs typeface="+mn-cs"/>
              </a:defRPr>
            </a:lvl1pPr>
          </a:lstStyle>
          <a:p>
            <a:pPr>
              <a:defRPr/>
            </a:pPr>
            <a:endParaRPr lang="de-CH"/>
          </a:p>
        </p:txBody>
      </p:sp>
      <p:sp>
        <p:nvSpPr>
          <p:cNvPr id="41988" name="Rectangle 4"/>
          <p:cNvSpPr>
            <a:spLocks noGrp="1" noRot="1" noChangeAspect="1" noChangeArrowheads="1" noTextEdit="1"/>
          </p:cNvSpPr>
          <p:nvPr>
            <p:ph type="sldImg" idx="2"/>
          </p:nvPr>
        </p:nvSpPr>
        <p:spPr bwMode="auto">
          <a:xfrm>
            <a:off x="942975" y="754063"/>
            <a:ext cx="5003800" cy="3754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918530" y="4758602"/>
            <a:ext cx="5051105" cy="4508654"/>
          </a:xfrm>
          <a:prstGeom prst="rect">
            <a:avLst/>
          </a:prstGeom>
          <a:noFill/>
          <a:ln>
            <a:noFill/>
          </a:ln>
        </p:spPr>
        <p:txBody>
          <a:bodyPr vert="horz" wrap="square" lIns="96604" tIns="48303" rIns="96604" bIns="48303"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270" name="Rectangle 6"/>
          <p:cNvSpPr>
            <a:spLocks noGrp="1" noChangeArrowheads="1"/>
          </p:cNvSpPr>
          <p:nvPr>
            <p:ph type="ftr" sz="quarter" idx="4"/>
          </p:nvPr>
        </p:nvSpPr>
        <p:spPr bwMode="auto">
          <a:xfrm>
            <a:off x="1" y="9520407"/>
            <a:ext cx="2985621" cy="499893"/>
          </a:xfrm>
          <a:prstGeom prst="rect">
            <a:avLst/>
          </a:prstGeom>
          <a:noFill/>
          <a:ln>
            <a:noFill/>
          </a:ln>
        </p:spPr>
        <p:txBody>
          <a:bodyPr vert="horz" wrap="square" lIns="96604" tIns="48303" rIns="96604" bIns="48303" numCol="1" anchor="b" anchorCtr="0" compatLnSpc="1">
            <a:prstTxWarp prst="textNoShape">
              <a:avLst/>
            </a:prstTxWarp>
          </a:bodyPr>
          <a:lstStyle>
            <a:lvl1pPr defTabSz="966003">
              <a:defRPr sz="1300">
                <a:latin typeface="Arial" charset="0"/>
                <a:ea typeface="ＭＳ Ｐゴシック" charset="0"/>
                <a:cs typeface="+mn-cs"/>
              </a:defRPr>
            </a:lvl1pPr>
          </a:lstStyle>
          <a:p>
            <a:pPr>
              <a:defRPr/>
            </a:pPr>
            <a:endParaRPr lang="de-CH"/>
          </a:p>
        </p:txBody>
      </p:sp>
      <p:sp>
        <p:nvSpPr>
          <p:cNvPr id="11271" name="Rectangle 7"/>
          <p:cNvSpPr>
            <a:spLocks noGrp="1" noChangeArrowheads="1"/>
          </p:cNvSpPr>
          <p:nvPr>
            <p:ph type="sldNum" sz="quarter" idx="5"/>
          </p:nvPr>
        </p:nvSpPr>
        <p:spPr bwMode="auto">
          <a:xfrm>
            <a:off x="3902542" y="9520407"/>
            <a:ext cx="2985621" cy="499893"/>
          </a:xfrm>
          <a:prstGeom prst="rect">
            <a:avLst/>
          </a:prstGeom>
          <a:noFill/>
          <a:ln>
            <a:noFill/>
          </a:ln>
        </p:spPr>
        <p:txBody>
          <a:bodyPr vert="horz" wrap="square" lIns="96604" tIns="48303" rIns="96604" bIns="48303" numCol="1" anchor="b" anchorCtr="0" compatLnSpc="1">
            <a:prstTxWarp prst="textNoShape">
              <a:avLst/>
            </a:prstTxWarp>
          </a:bodyPr>
          <a:lstStyle>
            <a:lvl1pPr algn="r" defTabSz="966003">
              <a:defRPr sz="1300">
                <a:latin typeface="Arial" charset="0"/>
                <a:ea typeface="ＭＳ Ｐゴシック" charset="0"/>
                <a:cs typeface="ＭＳ Ｐゴシック" charset="0"/>
              </a:defRPr>
            </a:lvl1pPr>
          </a:lstStyle>
          <a:p>
            <a:pPr>
              <a:defRPr/>
            </a:pPr>
            <a:fld id="{29D8F158-8FAA-4EEE-BEDD-EE7995116CF9}" type="slidenum">
              <a:rPr lang="de-DE"/>
              <a:pPr>
                <a:defRPr/>
              </a:pPr>
              <a:t>‹Nr.›</a:t>
            </a:fld>
            <a:endParaRPr lang="de-DE"/>
          </a:p>
        </p:txBody>
      </p:sp>
    </p:spTree>
    <p:extLst>
      <p:ext uri="{BB962C8B-B14F-4D97-AF65-F5344CB8AC3E}">
        <p14:creationId xmlns:p14="http://schemas.microsoft.com/office/powerpoint/2010/main" val="24035241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902542" y="9520407"/>
            <a:ext cx="2985621" cy="49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3" rIns="96604" bIns="48303" anchor="b"/>
          <a:lstStyle>
            <a:lvl1pPr defTabSz="955675" eaLnBrk="0" hangingPunct="0">
              <a:defRPr>
                <a:solidFill>
                  <a:schemeClr val="tx1"/>
                </a:solidFill>
                <a:latin typeface="Arial" charset="0"/>
                <a:ea typeface="MS PGothic" pitchFamily="34" charset="-128"/>
              </a:defRPr>
            </a:lvl1pPr>
            <a:lvl2pPr marL="742950" indent="-285750" defTabSz="955675" eaLnBrk="0" hangingPunct="0">
              <a:defRPr>
                <a:solidFill>
                  <a:schemeClr val="tx1"/>
                </a:solidFill>
                <a:latin typeface="Arial" charset="0"/>
                <a:ea typeface="MS PGothic" pitchFamily="34" charset="-128"/>
              </a:defRPr>
            </a:lvl2pPr>
            <a:lvl3pPr marL="1143000" indent="-228600" defTabSz="955675" eaLnBrk="0" hangingPunct="0">
              <a:defRPr>
                <a:solidFill>
                  <a:schemeClr val="tx1"/>
                </a:solidFill>
                <a:latin typeface="Arial" charset="0"/>
                <a:ea typeface="MS PGothic" pitchFamily="34" charset="-128"/>
              </a:defRPr>
            </a:lvl3pPr>
            <a:lvl4pPr marL="1600200" indent="-228600" defTabSz="955675" eaLnBrk="0" hangingPunct="0">
              <a:defRPr>
                <a:solidFill>
                  <a:schemeClr val="tx1"/>
                </a:solidFill>
                <a:latin typeface="Arial" charset="0"/>
                <a:ea typeface="MS PGothic" pitchFamily="34" charset="-128"/>
              </a:defRPr>
            </a:lvl4pPr>
            <a:lvl5pPr marL="2057400" indent="-228600" defTabSz="955675" eaLnBrk="0" hangingPunct="0">
              <a:defRPr>
                <a:solidFill>
                  <a:schemeClr val="tx1"/>
                </a:solidFill>
                <a:latin typeface="Arial" charset="0"/>
                <a:ea typeface="MS PGothic" pitchFamily="34" charset="-128"/>
              </a:defRPr>
            </a:lvl5pPr>
            <a:lvl6pPr marL="2514600" indent="-228600" defTabSz="95567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95567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95567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955675"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fld id="{5657CE38-74CC-4D7F-8785-6A4B0F4C0E45}" type="slidenum">
              <a:rPr lang="de-DE" sz="1300"/>
              <a:pPr algn="r" eaLnBrk="1" hangingPunct="1"/>
              <a:t>1</a:t>
            </a:fld>
            <a:endParaRPr lang="de-DE" sz="13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dirty="0"/>
              <a:t>Liebe Kolleginnen und Kollegen</a:t>
            </a:r>
          </a:p>
          <a:p>
            <a:pPr eaLnBrk="1" hangingPunct="1"/>
            <a:endParaRPr lang="de-CH" dirty="0"/>
          </a:p>
          <a:p>
            <a:pPr eaLnBrk="1" hangingPunct="1"/>
            <a:r>
              <a:rPr lang="de-CH" dirty="0"/>
              <a:t>Willkommen zur PK 2015, etwas</a:t>
            </a:r>
            <a:r>
              <a:rPr lang="de-CH" baseline="0" dirty="0"/>
              <a:t> anders gestaltet</a:t>
            </a:r>
          </a:p>
          <a:p>
            <a:pPr eaLnBrk="1" hangingPunct="1"/>
            <a:r>
              <a:rPr lang="de-CH" baseline="0" dirty="0"/>
              <a:t>mehr für Diskussionen und für den Austausch nutzen</a:t>
            </a:r>
          </a:p>
          <a:p>
            <a:pPr eaLnBrk="1" hangingPunct="1"/>
            <a:r>
              <a:rPr lang="de-CH" baseline="0" dirty="0"/>
              <a:t>Infos zum grossen Teil vorgängig verschickt</a:t>
            </a:r>
          </a:p>
          <a:p>
            <a:pPr eaLnBrk="1" hangingPunct="1"/>
            <a:r>
              <a:rPr lang="de-CH" baseline="0" dirty="0"/>
              <a:t>Mal schauen, ob sich das bewährt</a:t>
            </a:r>
          </a:p>
          <a:p>
            <a:pPr eaLnBrk="1" hangingPunct="1"/>
            <a:endParaRPr lang="de-CH" baseline="0" dirty="0"/>
          </a:p>
          <a:p>
            <a:pPr eaLnBrk="1" hangingPunct="1"/>
            <a:r>
              <a:rPr lang="de-CH" baseline="0" dirty="0"/>
              <a:t>Ihr habt die Traktandenliste rechtzeitig erhalten – gibt es Anliegen, diese zu ergänzen?</a:t>
            </a:r>
          </a:p>
          <a:p>
            <a:pPr eaLnBrk="1" hangingPunct="1"/>
            <a:endParaRPr lang="de-CH" baseline="0" dirty="0"/>
          </a:p>
          <a:p>
            <a:pPr eaLnBrk="1" hangingPunct="1"/>
            <a:r>
              <a:rPr lang="de-CH" baseline="0" dirty="0"/>
              <a:t>Vorschlag: Trakt. 2 intensiv behandeln, dann eine Pause einlegen und die Diskussion nochmals weiterführen – so ergibt sich genügend „Denkpause“, um die wesentlichen Fragen zu stellen und zu diskutieren. </a:t>
            </a:r>
          </a:p>
        </p:txBody>
      </p:sp>
    </p:spTree>
    <p:extLst>
      <p:ext uri="{BB962C8B-B14F-4D97-AF65-F5344CB8AC3E}">
        <p14:creationId xmlns:p14="http://schemas.microsoft.com/office/powerpoint/2010/main" val="97068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306">
              <a:defRPr/>
            </a:pPr>
            <a:r>
              <a:rPr lang="de-CH" dirty="0"/>
              <a:t>Der Bund förder</a:t>
            </a:r>
            <a:r>
              <a:rPr lang="de-CH" baseline="0" dirty="0"/>
              <a:t>t nicht nur den Sport von Kindern und Jugendlichen, sondern auch von Erwachsenen. </a:t>
            </a:r>
            <a:r>
              <a:rPr lang="de-CH" dirty="0"/>
              <a:t>Das Programm für Personen über 20 Jahre heisst</a:t>
            </a:r>
            <a:r>
              <a:rPr lang="de-CH" baseline="0" dirty="0"/>
              <a:t> </a:t>
            </a:r>
            <a:r>
              <a:rPr lang="de-CH" baseline="0" dirty="0" err="1"/>
              <a:t>esa</a:t>
            </a:r>
            <a:r>
              <a:rPr lang="de-CH" baseline="0" dirty="0"/>
              <a:t>.</a:t>
            </a:r>
            <a:endParaRPr lang="de-CH" dirty="0"/>
          </a:p>
          <a:p>
            <a:pPr defTabSz="914306">
              <a:defRPr/>
            </a:pPr>
            <a:endParaRPr lang="de-CH" dirty="0"/>
          </a:p>
          <a:p>
            <a:pPr defTabSz="914306">
              <a:defRPr/>
            </a:pPr>
            <a:r>
              <a:rPr lang="de-CH" dirty="0"/>
              <a:t>Wenn</a:t>
            </a:r>
            <a:r>
              <a:rPr lang="de-CH" baseline="0" dirty="0"/>
              <a:t> du bereits Kurse mit Erwachsenen leitest oder solche leiten möchtest, wäre die Ausbildung zum </a:t>
            </a:r>
            <a:r>
              <a:rPr lang="de-CH" baseline="0" dirty="0" err="1"/>
              <a:t>esa</a:t>
            </a:r>
            <a:r>
              <a:rPr lang="de-CH" baseline="0" dirty="0"/>
              <a:t>-Leiter oder zur </a:t>
            </a:r>
            <a:r>
              <a:rPr lang="de-CH" baseline="0" dirty="0" err="1"/>
              <a:t>esa</a:t>
            </a:r>
            <a:r>
              <a:rPr lang="de-CH" baseline="0" dirty="0"/>
              <a:t>-Leiterin für dich sinnvoll. Als J+S-Leiter und J+S-Leiterin kannst du bei einer </a:t>
            </a:r>
            <a:r>
              <a:rPr lang="de-CH" baseline="0" dirty="0" err="1"/>
              <a:t>esa</a:t>
            </a:r>
            <a:r>
              <a:rPr lang="de-CH" baseline="0" dirty="0"/>
              <a:t>-Partnerorganisation den verkürzten Einführungskurs besuchen, der nur 2 Tage dauert. In diesem Kurs lernst du die Zielgruppe Erwachsene kennen und vertiefst deine Kenntnisse im Unterrichten.</a:t>
            </a:r>
            <a:endParaRPr lang="de-CH" dirty="0"/>
          </a:p>
          <a:p>
            <a:endParaRPr lang="de-CH" baseline="0" dirty="0"/>
          </a:p>
          <a:p>
            <a:r>
              <a:rPr lang="de-CH" dirty="0"/>
              <a:t>Du kannst das breite Aus-</a:t>
            </a:r>
            <a:r>
              <a:rPr lang="de-CH" baseline="0" dirty="0"/>
              <a:t> und Weiterbildungsangebot der </a:t>
            </a:r>
            <a:r>
              <a:rPr lang="de-CH" baseline="0" dirty="0" err="1"/>
              <a:t>esa</a:t>
            </a:r>
            <a:r>
              <a:rPr lang="de-CH" baseline="0" dirty="0"/>
              <a:t>-Partnerorganisationen nutzen. Es hat für alle etwas: Wandern, </a:t>
            </a:r>
            <a:r>
              <a:rPr lang="de-CH" baseline="0" dirty="0" err="1"/>
              <a:t>Groupfitness</a:t>
            </a:r>
            <a:r>
              <a:rPr lang="de-CH" baseline="0" dirty="0"/>
              <a:t>, Yoga, Turnen und vieles mehr. Zudem sind diese Kurse meist sehr preiswert.</a:t>
            </a:r>
          </a:p>
          <a:p>
            <a:endParaRPr lang="de-CH" baseline="0" dirty="0"/>
          </a:p>
          <a:p>
            <a:r>
              <a:rPr lang="de-CH" baseline="0" dirty="0"/>
              <a:t>Durch den </a:t>
            </a:r>
            <a:r>
              <a:rPr lang="de-CH" baseline="0" dirty="0" err="1"/>
              <a:t>esa</a:t>
            </a:r>
            <a:r>
              <a:rPr lang="de-CH" baseline="0" dirty="0"/>
              <a:t>-Leiterausweis hast du etwas Handfestes. Du bist ein Leiter oder eine Leiterin des Sportförderprogramms des Bundes, was auch ein erster Schritt Richtung Selbständigkeit sein kann, indem du eigene Kurse für Erwachsene anbietest.</a:t>
            </a:r>
          </a:p>
          <a:p>
            <a:endParaRPr lang="de-CH" baseline="0" dirty="0"/>
          </a:p>
          <a:p>
            <a:r>
              <a:rPr lang="de-CH" baseline="0" dirty="0"/>
              <a:t>Und natürlich: als </a:t>
            </a:r>
            <a:r>
              <a:rPr lang="de-CH" baseline="0" dirty="0" err="1"/>
              <a:t>esa</a:t>
            </a:r>
            <a:r>
              <a:rPr lang="de-CH" baseline="0" dirty="0"/>
              <a:t>-Leiterin oder -Leiter kannst du Menschen bewegen, wie du es bei J+S machst und so ein lebenslanges Sporttreiben fördern.</a:t>
            </a:r>
          </a:p>
        </p:txBody>
      </p:sp>
      <p:sp>
        <p:nvSpPr>
          <p:cNvPr id="4" name="Foliennummernplatzhalter 3"/>
          <p:cNvSpPr>
            <a:spLocks noGrp="1"/>
          </p:cNvSpPr>
          <p:nvPr>
            <p:ph type="sldNum" sz="quarter" idx="10"/>
          </p:nvPr>
        </p:nvSpPr>
        <p:spPr/>
        <p:txBody>
          <a:bodyPr/>
          <a:lstStyle/>
          <a:p>
            <a:fld id="{A906DEA6-2A5B-4FDC-BC8B-8A6783FB139E}" type="slidenum">
              <a:rPr lang="de-DE" smtClean="0"/>
              <a:pPr/>
              <a:t>26</a:t>
            </a:fld>
            <a:endParaRPr lang="de-DE" dirty="0"/>
          </a:p>
        </p:txBody>
      </p:sp>
    </p:spTree>
    <p:extLst>
      <p:ext uri="{BB962C8B-B14F-4D97-AF65-F5344CB8AC3E}">
        <p14:creationId xmlns:p14="http://schemas.microsoft.com/office/powerpoint/2010/main" val="208971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…gerade wenn es um den letztgenannten Themenbereich geht, gibt es in der Schweiz verschiedene Fachstellen und Organisationen die bei Fragen und Anliegen unterstützen.</a:t>
            </a:r>
          </a:p>
          <a:p>
            <a:endParaRPr lang="de-CH" dirty="0"/>
          </a:p>
          <a:p>
            <a:r>
              <a:rPr lang="de-CH" dirty="0"/>
              <a:t>Die Stiftung «Kinderschutz Schweiz» koordiniert landesweit das Netzwerk rund um das Thema «Prävention sexueller Gewalt im Freizeitbereich». Die zwei regional verankerten Organisationen </a:t>
            </a:r>
            <a:r>
              <a:rPr lang="de-CH" dirty="0" err="1"/>
              <a:t>Limita</a:t>
            </a:r>
            <a:r>
              <a:rPr lang="de-CH" dirty="0"/>
              <a:t> und </a:t>
            </a:r>
            <a:r>
              <a:rPr lang="de-CH" dirty="0" err="1"/>
              <a:t>Espas</a:t>
            </a:r>
            <a:r>
              <a:rPr lang="de-CH" dirty="0"/>
              <a:t> führen dazu Beratungen und Schulungen in ihrer jeweiligen Sprachregion durch. Für den Freizeitbereich «Sport» sind Swiss </a:t>
            </a:r>
            <a:r>
              <a:rPr lang="de-CH" dirty="0" err="1"/>
              <a:t>Olympic</a:t>
            </a:r>
            <a:r>
              <a:rPr lang="de-CH" dirty="0"/>
              <a:t> und das BASPO mit der Fachstelle Integration und Prävention Partner des Netzwerks.</a:t>
            </a:r>
          </a:p>
        </p:txBody>
      </p:sp>
      <p:sp>
        <p:nvSpPr>
          <p:cNvPr id="4" name="Foliennummernplatzhalter 3"/>
          <p:cNvSpPr>
            <a:spLocks noGrp="1"/>
          </p:cNvSpPr>
          <p:nvPr>
            <p:ph type="sldNum" sz="quarter" idx="10"/>
          </p:nvPr>
        </p:nvSpPr>
        <p:spPr/>
        <p:txBody>
          <a:bodyPr/>
          <a:lstStyle/>
          <a:p>
            <a:fld id="{A906DEA6-2A5B-4FDC-BC8B-8A6783FB139E}" type="slidenum">
              <a:rPr lang="de-DE" smtClean="0"/>
              <a:pPr/>
              <a:t>27</a:t>
            </a:fld>
            <a:endParaRPr lang="de-DE" dirty="0"/>
          </a:p>
        </p:txBody>
      </p:sp>
    </p:spTree>
    <p:extLst>
      <p:ext uri="{BB962C8B-B14F-4D97-AF65-F5344CB8AC3E}">
        <p14:creationId xmlns:p14="http://schemas.microsoft.com/office/powerpoint/2010/main" val="243759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29D8F158-8FAA-4EEE-BEDD-EE7995116CF9}" type="slidenum">
              <a:rPr lang="de-DE" smtClean="0"/>
              <a:pPr>
                <a:defRPr/>
              </a:pPr>
              <a:t>45</a:t>
            </a:fld>
            <a:endParaRPr lang="de-DE"/>
          </a:p>
        </p:txBody>
      </p:sp>
    </p:spTree>
    <p:extLst>
      <p:ext uri="{BB962C8B-B14F-4D97-AF65-F5344CB8AC3E}">
        <p14:creationId xmlns:p14="http://schemas.microsoft.com/office/powerpoint/2010/main" val="102757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902542" y="9520407"/>
            <a:ext cx="2985621" cy="49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3" rIns="96604" bIns="48303" anchor="b"/>
          <a:lstStyle>
            <a:lvl1pPr defTabSz="955675" eaLnBrk="0" hangingPunct="0">
              <a:defRPr>
                <a:solidFill>
                  <a:schemeClr val="tx1"/>
                </a:solidFill>
                <a:latin typeface="Arial" charset="0"/>
                <a:ea typeface="MS PGothic" pitchFamily="34" charset="-128"/>
              </a:defRPr>
            </a:lvl1pPr>
            <a:lvl2pPr marL="742950" indent="-285750" defTabSz="955675" eaLnBrk="0" hangingPunct="0">
              <a:defRPr>
                <a:solidFill>
                  <a:schemeClr val="tx1"/>
                </a:solidFill>
                <a:latin typeface="Arial" charset="0"/>
                <a:ea typeface="MS PGothic" pitchFamily="34" charset="-128"/>
              </a:defRPr>
            </a:lvl2pPr>
            <a:lvl3pPr marL="1143000" indent="-228600" defTabSz="955675" eaLnBrk="0" hangingPunct="0">
              <a:defRPr>
                <a:solidFill>
                  <a:schemeClr val="tx1"/>
                </a:solidFill>
                <a:latin typeface="Arial" charset="0"/>
                <a:ea typeface="MS PGothic" pitchFamily="34" charset="-128"/>
              </a:defRPr>
            </a:lvl3pPr>
            <a:lvl4pPr marL="1600200" indent="-228600" defTabSz="955675" eaLnBrk="0" hangingPunct="0">
              <a:defRPr>
                <a:solidFill>
                  <a:schemeClr val="tx1"/>
                </a:solidFill>
                <a:latin typeface="Arial" charset="0"/>
                <a:ea typeface="MS PGothic" pitchFamily="34" charset="-128"/>
              </a:defRPr>
            </a:lvl4pPr>
            <a:lvl5pPr marL="2057400" indent="-228600" defTabSz="955675" eaLnBrk="0" hangingPunct="0">
              <a:defRPr>
                <a:solidFill>
                  <a:schemeClr val="tx1"/>
                </a:solidFill>
                <a:latin typeface="Arial" charset="0"/>
                <a:ea typeface="MS PGothic" pitchFamily="34" charset="-128"/>
              </a:defRPr>
            </a:lvl5pPr>
            <a:lvl6pPr marL="2514600" indent="-228600" defTabSz="95567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95567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95567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955675"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fld id="{5657CE38-74CC-4D7F-8785-6A4B0F4C0E45}" type="slidenum">
              <a:rPr lang="de-DE" sz="1300"/>
              <a:pPr algn="r" eaLnBrk="1" hangingPunct="1"/>
              <a:t>54</a:t>
            </a:fld>
            <a:endParaRPr lang="de-DE" sz="1300"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baseline="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b="1">
                <a:solidFill>
                  <a:srgbClr val="C10C21"/>
                </a:solidFill>
              </a:defRPr>
            </a:lvl1pPr>
          </a:lstStyle>
          <a:p>
            <a:r>
              <a:rPr lang="de-DE"/>
              <a:t>Mastertitelformat bearbeiten</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de-DE"/>
              <a:t>Master-Untertitelformat bearbeiten</a:t>
            </a:r>
          </a:p>
        </p:txBody>
      </p:sp>
      <p:sp>
        <p:nvSpPr>
          <p:cNvPr id="4" name="Rectangle 4"/>
          <p:cNvSpPr>
            <a:spLocks noGrp="1" noChangeArrowheads="1"/>
          </p:cNvSpPr>
          <p:nvPr>
            <p:ph type="sldNum" sz="quarter" idx="10"/>
          </p:nvPr>
        </p:nvSpPr>
        <p:spPr>
          <a:xfrm>
            <a:off x="6553200" y="6248400"/>
            <a:ext cx="1905000" cy="457200"/>
          </a:xfrm>
        </p:spPr>
        <p:txBody>
          <a:bodyPr/>
          <a:lstStyle>
            <a:lvl1pPr>
              <a:defRPr/>
            </a:lvl1pPr>
          </a:lstStyle>
          <a:p>
            <a:pPr>
              <a:defRPr/>
            </a:pPr>
            <a:fld id="{59992FBB-3F8E-4BE3-9EC0-949A5E6B5642}" type="slidenum">
              <a:rPr lang="de-DE"/>
              <a:pPr>
                <a:defRPr/>
              </a:pPr>
              <a:t>‹Nr.›</a:t>
            </a:fld>
            <a:endParaRPr lang="de-DE"/>
          </a:p>
        </p:txBody>
      </p:sp>
    </p:spTree>
    <p:extLst>
      <p:ext uri="{BB962C8B-B14F-4D97-AF65-F5344CB8AC3E}">
        <p14:creationId xmlns:p14="http://schemas.microsoft.com/office/powerpoint/2010/main" val="924845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6"/>
          <p:cNvSpPr>
            <a:spLocks noGrp="1" noChangeArrowheads="1"/>
          </p:cNvSpPr>
          <p:nvPr>
            <p:ph type="sldNum" sz="quarter" idx="10"/>
          </p:nvPr>
        </p:nvSpPr>
        <p:spPr>
          <a:ln/>
        </p:spPr>
        <p:txBody>
          <a:bodyPr/>
          <a:lstStyle>
            <a:lvl1pPr>
              <a:defRPr/>
            </a:lvl1pPr>
          </a:lstStyle>
          <a:p>
            <a:pPr>
              <a:defRPr/>
            </a:pPr>
            <a:fld id="{C69F8A4B-F58E-44C0-A0A1-3189D4B4C033}" type="slidenum">
              <a:rPr lang="de-DE"/>
              <a:pPr>
                <a:defRPr/>
              </a:pPr>
              <a:t>‹Nr.›</a:t>
            </a:fld>
            <a:endParaRPr lang="de-DE"/>
          </a:p>
        </p:txBody>
      </p:sp>
    </p:spTree>
    <p:extLst>
      <p:ext uri="{BB962C8B-B14F-4D97-AF65-F5344CB8AC3E}">
        <p14:creationId xmlns:p14="http://schemas.microsoft.com/office/powerpoint/2010/main" val="35309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421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421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6"/>
          <p:cNvSpPr>
            <a:spLocks noGrp="1" noChangeArrowheads="1"/>
          </p:cNvSpPr>
          <p:nvPr>
            <p:ph type="sldNum" sz="quarter" idx="10"/>
          </p:nvPr>
        </p:nvSpPr>
        <p:spPr>
          <a:ln/>
        </p:spPr>
        <p:txBody>
          <a:bodyPr/>
          <a:lstStyle>
            <a:lvl1pPr>
              <a:defRPr/>
            </a:lvl1pPr>
          </a:lstStyle>
          <a:p>
            <a:pPr>
              <a:defRPr/>
            </a:pPr>
            <a:fld id="{7DB4D3DC-8496-4DBF-9883-7172156AD214}" type="slidenum">
              <a:rPr lang="de-DE"/>
              <a:pPr>
                <a:defRPr/>
              </a:pPr>
              <a:t>‹Nr.›</a:t>
            </a:fld>
            <a:endParaRPr lang="de-DE"/>
          </a:p>
        </p:txBody>
      </p:sp>
    </p:spTree>
    <p:extLst>
      <p:ext uri="{BB962C8B-B14F-4D97-AF65-F5344CB8AC3E}">
        <p14:creationId xmlns:p14="http://schemas.microsoft.com/office/powerpoint/2010/main" val="35698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6"/>
          <p:cNvSpPr>
            <a:spLocks noGrp="1" noChangeArrowheads="1"/>
          </p:cNvSpPr>
          <p:nvPr>
            <p:ph type="sldNum" sz="quarter" idx="10"/>
          </p:nvPr>
        </p:nvSpPr>
        <p:spPr>
          <a:ln/>
        </p:spPr>
        <p:txBody>
          <a:bodyPr/>
          <a:lstStyle>
            <a:lvl1pPr>
              <a:defRPr/>
            </a:lvl1pPr>
          </a:lstStyle>
          <a:p>
            <a:pPr>
              <a:defRPr/>
            </a:pPr>
            <a:fld id="{A3587989-3B12-4926-9B09-2ABD1814E420}" type="slidenum">
              <a:rPr lang="de-DE"/>
              <a:pPr>
                <a:defRPr/>
              </a:pPr>
              <a:t>‹Nr.›</a:t>
            </a:fld>
            <a:endParaRPr lang="de-DE"/>
          </a:p>
        </p:txBody>
      </p:sp>
    </p:spTree>
    <p:extLst>
      <p:ext uri="{BB962C8B-B14F-4D97-AF65-F5344CB8AC3E}">
        <p14:creationId xmlns:p14="http://schemas.microsoft.com/office/powerpoint/2010/main" val="1751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0997F03-CC3B-4E66-8244-1AEB89712631}" type="slidenum">
              <a:rPr lang="de-DE"/>
              <a:pPr>
                <a:defRPr/>
              </a:pPr>
              <a:t>‹Nr.›</a:t>
            </a:fld>
            <a:endParaRPr lang="de-DE"/>
          </a:p>
        </p:txBody>
      </p:sp>
    </p:spTree>
    <p:extLst>
      <p:ext uri="{BB962C8B-B14F-4D97-AF65-F5344CB8AC3E}">
        <p14:creationId xmlns:p14="http://schemas.microsoft.com/office/powerpoint/2010/main" val="183697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23850" y="274638"/>
            <a:ext cx="6769100" cy="850900"/>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323850" y="1268413"/>
            <a:ext cx="3308350" cy="53292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3784600" y="1268413"/>
            <a:ext cx="3308350" cy="53292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6"/>
          <p:cNvSpPr>
            <a:spLocks noGrp="1" noChangeArrowheads="1"/>
          </p:cNvSpPr>
          <p:nvPr>
            <p:ph type="sldNum" sz="quarter" idx="10"/>
          </p:nvPr>
        </p:nvSpPr>
        <p:spPr>
          <a:ln/>
        </p:spPr>
        <p:txBody>
          <a:bodyPr/>
          <a:lstStyle>
            <a:lvl1pPr>
              <a:defRPr/>
            </a:lvl1pPr>
          </a:lstStyle>
          <a:p>
            <a:fld id="{FA1801B6-18A2-6F41-9396-10C4BC34FED1}" type="slidenum">
              <a:rPr lang="de-DE"/>
              <a:pPr/>
              <a:t>‹Nr.›</a:t>
            </a:fld>
            <a:endParaRPr lang="de-DE"/>
          </a:p>
        </p:txBody>
      </p:sp>
    </p:spTree>
    <p:extLst>
      <p:ext uri="{BB962C8B-B14F-4D97-AF65-F5344CB8AC3E}">
        <p14:creationId xmlns:p14="http://schemas.microsoft.com/office/powerpoint/2010/main" val="153523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nhalt mit Überschrift">
    <p:spTree>
      <p:nvGrpSpPr>
        <p:cNvPr id="1" name=""/>
        <p:cNvGrpSpPr/>
        <p:nvPr/>
      </p:nvGrpSpPr>
      <p:grpSpPr>
        <a:xfrm>
          <a:off x="0" y="0"/>
          <a:ext cx="0" cy="0"/>
          <a:chOff x="0" y="0"/>
          <a:chExt cx="0" cy="0"/>
        </a:xfrm>
      </p:grpSpPr>
      <p:pic>
        <p:nvPicPr>
          <p:cNvPr id="4" name="Picture 8" descr="baspo_quer_ohn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2600" y="381000"/>
            <a:ext cx="3657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J+S_d_f_4farbi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077200" y="295275"/>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467544" y="1124744"/>
            <a:ext cx="8219256"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1788039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6" name="Rectangle 3"/>
          <p:cNvSpPr>
            <a:spLocks noGrp="1" noChangeArrowheads="1"/>
          </p:cNvSpPr>
          <p:nvPr>
            <p:ph idx="1"/>
          </p:nvPr>
        </p:nvSpPr>
        <p:spPr bwMode="auto">
          <a:xfrm>
            <a:off x="981076" y="1341438"/>
            <a:ext cx="7829414" cy="4895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7" name="Rectangle 10" descr="Mastertitelformat bearbeiten">
            <a:extLst>
              <a:ext uri="{FF2B5EF4-FFF2-40B4-BE49-F238E27FC236}">
                <a16:creationId xmlns:a16="http://schemas.microsoft.com/office/drawing/2014/main" id="{419A1CFC-DBE6-9A47-9368-68F3E2FD5184}"/>
              </a:ext>
            </a:extLst>
          </p:cNvPr>
          <p:cNvSpPr>
            <a:spLocks noGrp="1" noChangeArrowheads="1"/>
          </p:cNvSpPr>
          <p:nvPr>
            <p:ph type="title"/>
          </p:nvPr>
        </p:nvSpPr>
        <p:spPr bwMode="auto">
          <a:xfrm>
            <a:off x="981075" y="252391"/>
            <a:ext cx="7830741" cy="1045437"/>
          </a:xfrm>
          <a:prstGeom prst="rect">
            <a:avLst/>
          </a:prstGeom>
          <a:noFill/>
          <a:ln w="9525">
            <a:noFill/>
            <a:miter lim="800000"/>
            <a:headEnd/>
            <a:tailEnd/>
          </a:ln>
          <a:effectLst/>
        </p:spPr>
        <p:txBody>
          <a:bodyPr vert="horz" wrap="none" lIns="0" tIns="45720" rIns="0" bIns="45720" numCol="1" anchor="t" anchorCtr="0" compatLnSpc="1">
            <a:prstTxWarp prst="textNoShape">
              <a:avLst/>
            </a:prstTxWarp>
          </a:bodyPr>
          <a:lstStyle/>
          <a:p>
            <a:pPr lvl="0"/>
            <a:r>
              <a:rPr lang="de-DE"/>
              <a:t>Titelmasterformat durch Klicken bearbeiten</a:t>
            </a:r>
            <a:endParaRPr lang="de-DE" dirty="0"/>
          </a:p>
        </p:txBody>
      </p:sp>
    </p:spTree>
    <p:extLst>
      <p:ext uri="{BB962C8B-B14F-4D97-AF65-F5344CB8AC3E}">
        <p14:creationId xmlns:p14="http://schemas.microsoft.com/office/powerpoint/2010/main" val="3316054386"/>
      </p:ext>
    </p:extLst>
  </p:cSld>
  <p:clrMapOvr>
    <a:masterClrMapping/>
  </p:clrMapOvr>
  <p:extLst>
    <p:ext uri="{DCECCB84-F9BA-43D5-87BE-67443E8EF086}">
      <p15:sldGuideLst xmlns:p15="http://schemas.microsoft.com/office/powerpoint/2012/main">
        <p15:guide id="2" pos="824">
          <p15:clr>
            <a:srgbClr val="FBAE40"/>
          </p15:clr>
        </p15:guide>
        <p15:guide id="3" pos="7401">
          <p15:clr>
            <a:srgbClr val="FBAE40"/>
          </p15:clr>
        </p15:guide>
        <p15:guide id="4" orient="horz" pos="3929">
          <p15:clr>
            <a:srgbClr val="FBAE40"/>
          </p15:clr>
        </p15:guide>
        <p15:guide id="6" orient="horz" pos="436">
          <p15:clr>
            <a:srgbClr val="FBAE40"/>
          </p15:clr>
        </p15:guide>
        <p15:guide id="7" orient="horz" pos="164">
          <p15:clr>
            <a:srgbClr val="FBAE40"/>
          </p15:clr>
        </p15:guide>
        <p15:guide id="8" orient="horz" pos="8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sz="3200" b="1" i="0" baseline="0">
                <a:latin typeface="Verdana" pitchFamily="34" charset="0"/>
              </a:defRPr>
            </a:lvl1pPr>
          </a:lstStyle>
          <a:p>
            <a:r>
              <a:rPr lang="de-DE"/>
              <a:t>Titelmasterformat durch Klicken bearbeiten</a:t>
            </a:r>
            <a:endParaRPr lang="de-CH" dirty="0"/>
          </a:p>
        </p:txBody>
      </p:sp>
      <p:sp>
        <p:nvSpPr>
          <p:cNvPr id="7" name="Textplatzhalter 6"/>
          <p:cNvSpPr>
            <a:spLocks noGrp="1"/>
          </p:cNvSpPr>
          <p:nvPr>
            <p:ph type="body" sz="quarter" idx="11"/>
          </p:nvPr>
        </p:nvSpPr>
        <p:spPr>
          <a:xfrm>
            <a:off x="428596" y="1857374"/>
            <a:ext cx="6277004" cy="4214831"/>
          </a:xfrm>
        </p:spPr>
        <p:txBody>
          <a:bodyPr/>
          <a:lstStyle>
            <a:lvl1pPr>
              <a:buFont typeface="Verdana" pitchFamily="34" charset="0"/>
              <a:buChar char="□"/>
              <a:defRPr sz="2800" baseline="0">
                <a:latin typeface="Verdana" pitchFamily="34" charset="0"/>
              </a:defRPr>
            </a:lvl1pPr>
            <a:lvl2pPr>
              <a:buFontTx/>
              <a:buBlip>
                <a:blip r:embed="rId2"/>
              </a:buBlip>
              <a:defRPr sz="2200" baseline="0"/>
            </a:lvl2pPr>
            <a:lvl3pPr>
              <a:defRPr sz="2000" baseline="0"/>
            </a:lvl3pPr>
          </a:lstStyle>
          <a:p>
            <a:pPr lvl="0"/>
            <a:r>
              <a:rPr lang="de-DE"/>
              <a:t>Textmasterformate durch Klicken bearbeiten</a:t>
            </a:r>
          </a:p>
          <a:p>
            <a:pPr lvl="1"/>
            <a:r>
              <a:rPr lang="de-DE"/>
              <a:t>Zweite Ebene</a:t>
            </a:r>
          </a:p>
          <a:p>
            <a:pPr lvl="2"/>
            <a:r>
              <a:rPr lang="de-DE"/>
              <a:t>Dritte Ebene</a:t>
            </a:r>
          </a:p>
        </p:txBody>
      </p:sp>
      <p:sp>
        <p:nvSpPr>
          <p:cNvPr id="4" name="Rectangle 6">
            <a:extLst>
              <a:ext uri="{FF2B5EF4-FFF2-40B4-BE49-F238E27FC236}">
                <a16:creationId xmlns:a16="http://schemas.microsoft.com/office/drawing/2014/main" id="{C18D21C2-D84A-4233-8792-4FA4AE1465EE}"/>
              </a:ext>
            </a:extLst>
          </p:cNvPr>
          <p:cNvSpPr>
            <a:spLocks noGrp="1" noChangeArrowheads="1"/>
          </p:cNvSpPr>
          <p:nvPr>
            <p:ph type="sldNum" sz="quarter" idx="12"/>
          </p:nvPr>
        </p:nvSpPr>
        <p:spPr>
          <a:ln/>
        </p:spPr>
        <p:txBody>
          <a:bodyPr/>
          <a:lstStyle>
            <a:lvl1pPr>
              <a:defRPr/>
            </a:lvl1pPr>
          </a:lstStyle>
          <a:p>
            <a:pPr>
              <a:defRPr/>
            </a:pPr>
            <a:fld id="{01489F56-B880-461A-B130-96C520365877}" type="slidenum">
              <a:rPr lang="de-DE" altLang="de-DE"/>
              <a:pPr>
                <a:defRPr/>
              </a:pPr>
              <a:t>‹Nr.›</a:t>
            </a:fld>
            <a:endParaRPr lang="de-DE" altLang="de-DE" dirty="0"/>
          </a:p>
        </p:txBody>
      </p:sp>
    </p:spTree>
    <p:extLst>
      <p:ext uri="{BB962C8B-B14F-4D97-AF65-F5344CB8AC3E}">
        <p14:creationId xmlns:p14="http://schemas.microsoft.com/office/powerpoint/2010/main" val="2467858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9" name="Rectangle 3"/>
          <p:cNvSpPr>
            <a:spLocks noGrp="1" noChangeArrowheads="1"/>
          </p:cNvSpPr>
          <p:nvPr>
            <p:ph type="body" idx="1"/>
          </p:nvPr>
        </p:nvSpPr>
        <p:spPr bwMode="auto">
          <a:xfrm>
            <a:off x="457200" y="1600200"/>
            <a:ext cx="8229600"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30" name="Rectangle 6"/>
          <p:cNvSpPr>
            <a:spLocks noGrp="1" noChangeArrowheads="1"/>
          </p:cNvSpPr>
          <p:nvPr>
            <p:ph type="sldNum" sz="quarter" idx="4"/>
          </p:nvPr>
        </p:nvSpPr>
        <p:spPr bwMode="auto">
          <a:xfrm>
            <a:off x="107950" y="6453188"/>
            <a:ext cx="6477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a:defRPr/>
            </a:pPr>
            <a:fld id="{8BF1C3A9-BC69-44DF-BDC2-B85F6F920DFA}"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09" r:id="rId1"/>
    <p:sldLayoutId id="2147483705" r:id="rId2"/>
    <p:sldLayoutId id="2147483706" r:id="rId3"/>
    <p:sldLayoutId id="2147483707" r:id="rId4"/>
    <p:sldLayoutId id="2147483708" r:id="rId5"/>
    <p:sldLayoutId id="2147483710" r:id="rId6"/>
    <p:sldLayoutId id="2147483711" r:id="rId7"/>
    <p:sldLayoutId id="2147483718" r:id="rId8"/>
    <p:sldLayoutId id="2147483719" r:id="rId9"/>
  </p:sldLayoutIdLst>
  <p:txStyles>
    <p:titleStyle>
      <a:lvl1pPr algn="ctr" rtl="0" eaLnBrk="0" fontAlgn="base" hangingPunct="0">
        <a:spcBef>
          <a:spcPct val="0"/>
        </a:spcBef>
        <a:spcAft>
          <a:spcPct val="0"/>
        </a:spcAft>
        <a:defRPr sz="4400" b="1">
          <a:solidFill>
            <a:srgbClr val="B80832"/>
          </a:solidFill>
          <a:latin typeface="+mj-lt"/>
          <a:ea typeface="MS PGothic" pitchFamily="34" charset="-128"/>
          <a:cs typeface="ＭＳ Ｐゴシック" charset="0"/>
        </a:defRPr>
      </a:lvl1pPr>
      <a:lvl2pPr algn="ctr" rtl="0" eaLnBrk="0" fontAlgn="base" hangingPunct="0">
        <a:spcBef>
          <a:spcPct val="0"/>
        </a:spcBef>
        <a:spcAft>
          <a:spcPct val="0"/>
        </a:spcAft>
        <a:defRPr sz="4400" b="1">
          <a:solidFill>
            <a:srgbClr val="B80832"/>
          </a:solidFill>
          <a:latin typeface="Verdana" charset="0"/>
          <a:ea typeface="MS PGothic" pitchFamily="34" charset="-128"/>
          <a:cs typeface="ＭＳ Ｐゴシック" charset="0"/>
        </a:defRPr>
      </a:lvl2pPr>
      <a:lvl3pPr algn="ctr" rtl="0" eaLnBrk="0" fontAlgn="base" hangingPunct="0">
        <a:spcBef>
          <a:spcPct val="0"/>
        </a:spcBef>
        <a:spcAft>
          <a:spcPct val="0"/>
        </a:spcAft>
        <a:defRPr sz="4400" b="1">
          <a:solidFill>
            <a:srgbClr val="B80832"/>
          </a:solidFill>
          <a:latin typeface="Verdana" charset="0"/>
          <a:ea typeface="MS PGothic" pitchFamily="34" charset="-128"/>
          <a:cs typeface="ＭＳ Ｐゴシック" charset="0"/>
        </a:defRPr>
      </a:lvl3pPr>
      <a:lvl4pPr algn="ctr" rtl="0" eaLnBrk="0" fontAlgn="base" hangingPunct="0">
        <a:spcBef>
          <a:spcPct val="0"/>
        </a:spcBef>
        <a:spcAft>
          <a:spcPct val="0"/>
        </a:spcAft>
        <a:defRPr sz="4400" b="1">
          <a:solidFill>
            <a:srgbClr val="B80832"/>
          </a:solidFill>
          <a:latin typeface="Verdana" charset="0"/>
          <a:ea typeface="MS PGothic" pitchFamily="34" charset="-128"/>
          <a:cs typeface="ＭＳ Ｐゴシック" charset="0"/>
        </a:defRPr>
      </a:lvl4pPr>
      <a:lvl5pPr algn="ctr" rtl="0" eaLnBrk="0" fontAlgn="base" hangingPunct="0">
        <a:spcBef>
          <a:spcPct val="0"/>
        </a:spcBef>
        <a:spcAft>
          <a:spcPct val="0"/>
        </a:spcAft>
        <a:defRPr sz="4400" b="1">
          <a:solidFill>
            <a:srgbClr val="B80832"/>
          </a:solidFill>
          <a:latin typeface="Verdana"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Verdana" charset="0"/>
        </a:defRPr>
      </a:lvl6pPr>
      <a:lvl7pPr marL="914400" algn="ctr" rtl="0" fontAlgn="base">
        <a:spcBef>
          <a:spcPct val="0"/>
        </a:spcBef>
        <a:spcAft>
          <a:spcPct val="0"/>
        </a:spcAft>
        <a:defRPr sz="4400">
          <a:solidFill>
            <a:schemeClr val="tx2"/>
          </a:solidFill>
          <a:latin typeface="Verdana" charset="0"/>
        </a:defRPr>
      </a:lvl7pPr>
      <a:lvl8pPr marL="1371600" algn="ctr" rtl="0" fontAlgn="base">
        <a:spcBef>
          <a:spcPct val="0"/>
        </a:spcBef>
        <a:spcAft>
          <a:spcPct val="0"/>
        </a:spcAft>
        <a:defRPr sz="4400">
          <a:solidFill>
            <a:schemeClr val="tx2"/>
          </a:solidFill>
          <a:latin typeface="Verdana" charset="0"/>
        </a:defRPr>
      </a:lvl8pPr>
      <a:lvl9pPr marL="1828800" algn="ctr" rtl="0" fontAlgn="base">
        <a:spcBef>
          <a:spcPct val="0"/>
        </a:spcBef>
        <a:spcAft>
          <a:spcPct val="0"/>
        </a:spcAft>
        <a:defRPr sz="4400">
          <a:solidFill>
            <a:schemeClr val="tx2"/>
          </a:solidFill>
          <a:latin typeface="Verdana" charset="0"/>
        </a:defRPr>
      </a:lvl9pPr>
    </p:titleStyle>
    <p:bodyStyle>
      <a:lvl1pPr marL="452438" indent="-452438" algn="l" rtl="0" eaLnBrk="0" fontAlgn="base" hangingPunct="0">
        <a:spcBef>
          <a:spcPct val="50000"/>
        </a:spcBef>
        <a:spcAft>
          <a:spcPct val="0"/>
        </a:spcAft>
        <a:buClr>
          <a:srgbClr val="C52128"/>
        </a:buClr>
        <a:buFont typeface="Wingdings" pitchFamily="2" charset="2"/>
        <a:buChar char="n"/>
        <a:defRPr sz="3200">
          <a:solidFill>
            <a:schemeClr val="tx1"/>
          </a:solidFill>
          <a:latin typeface="+mn-lt"/>
          <a:ea typeface="MS PGothic" pitchFamily="34" charset="-128"/>
          <a:cs typeface="ＭＳ Ｐゴシック" charset="0"/>
        </a:defRPr>
      </a:lvl1pPr>
      <a:lvl2pPr marL="803275" indent="-346075" algn="l" rtl="0" eaLnBrk="0" fontAlgn="base" hangingPunct="0">
        <a:spcBef>
          <a:spcPct val="20000"/>
        </a:spcBef>
        <a:spcAft>
          <a:spcPct val="0"/>
        </a:spcAft>
        <a:buClr>
          <a:srgbClr val="C52128"/>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C52128"/>
        </a:buClr>
        <a:buFont typeface="Times" pitchFamily="18"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swiss-o-finder.ch/"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erwachsenen-sport.ch/"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hyperlink" Target="https://www.kinderschutz.ch/de/praevention-freizeitbereich.html" TargetMode="External"/><Relationship Id="rId13" Type="http://schemas.openxmlformats.org/officeDocument/2006/relationships/image" Target="../media/image42.png"/><Relationship Id="rId3" Type="http://schemas.openxmlformats.org/officeDocument/2006/relationships/hyperlink" Target="https://www.swissolympic.ch/athleten-trainer/werte-ethik.html" TargetMode="External"/><Relationship Id="rId7" Type="http://schemas.openxmlformats.org/officeDocument/2006/relationships/image" Target="../media/image39.png"/><Relationship Id="rId12" Type="http://schemas.openxmlformats.org/officeDocument/2006/relationships/hyperlink" Target="https://www.espas.info/"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8.gif"/><Relationship Id="rId11" Type="http://schemas.openxmlformats.org/officeDocument/2006/relationships/image" Target="../media/image41.png"/><Relationship Id="rId5" Type="http://schemas.openxmlformats.org/officeDocument/2006/relationships/hyperlink" Target="https://www.ehsm.admin.ch/de/uebersicht/integration-praevention.html" TargetMode="External"/><Relationship Id="rId10" Type="http://schemas.openxmlformats.org/officeDocument/2006/relationships/hyperlink" Target="https://limita.ch/" TargetMode="External"/><Relationship Id="rId4" Type="http://schemas.openxmlformats.org/officeDocument/2006/relationships/image" Target="../media/image37.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winteruniversiade2021.ch/"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mtbo-sui.com/" TargetMode="External"/><Relationship Id="rId2" Type="http://schemas.openxmlformats.org/officeDocument/2006/relationships/hyperlink" Target="mailto:bike-ol@swiss-orienteering.ch"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MLyssach\Pictures\Swiss_Orienteering\Finder-AG\20160828_Swiss-O-Finder_387-Edi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4" y="260648"/>
            <a:ext cx="9138776" cy="6028854"/>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7"/>
          <p:cNvSpPr>
            <a:spLocks noGrp="1" noChangeArrowheads="1"/>
          </p:cNvSpPr>
          <p:nvPr>
            <p:ph type="ctrTitle" idx="4294967295"/>
          </p:nvPr>
        </p:nvSpPr>
        <p:spPr>
          <a:xfrm>
            <a:off x="60926" y="10276"/>
            <a:ext cx="9083073" cy="1978564"/>
          </a:xfrm>
          <a:ln>
            <a:noFill/>
          </a:ln>
          <a:effectLst/>
        </p:spPr>
        <p:txBody>
          <a:bodyPr/>
          <a:lstStyle/>
          <a:p>
            <a:pPr eaLnBrk="1" hangingPunct="1">
              <a:defRPr/>
            </a:pPr>
            <a:r>
              <a:rPr lang="de-DE" sz="3200" dirty="0">
                <a:solidFill>
                  <a:srgbClr val="FF0000"/>
                </a:solidFill>
                <a:effectLst>
                  <a:outerShdw blurRad="38100" dist="38100" dir="2700000" algn="tl">
                    <a:srgbClr val="000000">
                      <a:alpha val="43137"/>
                    </a:srgbClr>
                  </a:outerShdw>
                </a:effectLst>
              </a:rPr>
              <a:t>Präsidenteninformationen 2019</a:t>
            </a:r>
            <a:br>
              <a:rPr lang="de-DE" sz="3200" dirty="0">
                <a:solidFill>
                  <a:srgbClr val="FF0000"/>
                </a:solidFill>
                <a:effectLst>
                  <a:outerShdw blurRad="38100" dist="38100" dir="2700000" algn="tl">
                    <a:srgbClr val="000000">
                      <a:alpha val="43137"/>
                    </a:srgbClr>
                  </a:outerShdw>
                </a:effectLst>
              </a:rPr>
            </a:br>
            <a:r>
              <a:rPr lang="de-DE" sz="3200" dirty="0" err="1">
                <a:solidFill>
                  <a:srgbClr val="FF0000"/>
                </a:solidFill>
                <a:effectLst>
                  <a:outerShdw blurRad="38100" dist="38100" dir="2700000" algn="tl">
                    <a:srgbClr val="000000">
                      <a:alpha val="43137"/>
                    </a:srgbClr>
                  </a:outerShdw>
                </a:effectLst>
              </a:rPr>
              <a:t>ao</a:t>
            </a:r>
            <a:r>
              <a:rPr lang="de-DE" sz="3200" dirty="0">
                <a:solidFill>
                  <a:srgbClr val="FF0000"/>
                </a:solidFill>
                <a:effectLst>
                  <a:outerShdw blurRad="38100" dist="38100" dir="2700000" algn="tl">
                    <a:srgbClr val="000000">
                      <a:alpha val="43137"/>
                    </a:srgbClr>
                  </a:outerShdw>
                </a:effectLst>
              </a:rPr>
              <a:t> Delegiertenversammlung 2019 </a:t>
            </a:r>
          </a:p>
        </p:txBody>
      </p:sp>
      <p:sp>
        <p:nvSpPr>
          <p:cNvPr id="3076" name="Rectangle 7"/>
          <p:cNvSpPr>
            <a:spLocks noChangeArrowheads="1"/>
          </p:cNvSpPr>
          <p:nvPr/>
        </p:nvSpPr>
        <p:spPr bwMode="auto">
          <a:xfrm>
            <a:off x="467544" y="4374034"/>
            <a:ext cx="474980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de-DE" sz="2400" b="1" dirty="0">
              <a:solidFill>
                <a:srgbClr val="FF0000"/>
              </a:solidFill>
              <a:latin typeface="+mn-lt"/>
              <a:cs typeface="Arial" panose="020B0604020202020204" pitchFamily="34" charset="0"/>
            </a:endParaRPr>
          </a:p>
          <a:p>
            <a:pPr>
              <a:defRPr/>
            </a:pPr>
            <a:endParaRPr lang="de-DE" sz="2400" b="1" dirty="0">
              <a:solidFill>
                <a:srgbClr val="FF0000"/>
              </a:solidFill>
              <a:latin typeface="+mn-lt"/>
              <a:cs typeface="Arial" panose="020B0604020202020204" pitchFamily="34" charset="0"/>
            </a:endParaRPr>
          </a:p>
          <a:p>
            <a:pPr>
              <a:defRPr/>
            </a:pPr>
            <a:r>
              <a:rPr lang="de-DE" sz="2400" b="1" dirty="0">
                <a:solidFill>
                  <a:srgbClr val="FF0000"/>
                </a:solidFill>
                <a:latin typeface="+mn-lt"/>
                <a:cs typeface="Arial" panose="020B0604020202020204" pitchFamily="34" charset="0"/>
              </a:rPr>
              <a:t>Wil</a:t>
            </a:r>
            <a:br>
              <a:rPr lang="de-DE" sz="2400" b="1" dirty="0">
                <a:solidFill>
                  <a:srgbClr val="FF0000"/>
                </a:solidFill>
                <a:latin typeface="+mn-lt"/>
                <a:cs typeface="Arial" panose="020B0604020202020204" pitchFamily="34" charset="0"/>
              </a:rPr>
            </a:br>
            <a:r>
              <a:rPr lang="de-DE" sz="2400" b="1" dirty="0">
                <a:solidFill>
                  <a:srgbClr val="FF0000"/>
                </a:solidFill>
                <a:latin typeface="+mn-lt"/>
                <a:cs typeface="Arial" panose="020B0604020202020204" pitchFamily="34" charset="0"/>
              </a:rPr>
              <a:t>02.11.2019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Programme</a:t>
            </a:r>
          </a:p>
        </p:txBody>
      </p:sp>
      <p:sp>
        <p:nvSpPr>
          <p:cNvPr id="3" name="Inhaltsplatzhalter 2"/>
          <p:cNvSpPr>
            <a:spLocks noGrp="1"/>
          </p:cNvSpPr>
          <p:nvPr>
            <p:ph idx="1"/>
          </p:nvPr>
        </p:nvSpPr>
        <p:spPr>
          <a:xfrm>
            <a:off x="457200" y="1600200"/>
            <a:ext cx="8229600" cy="4421188"/>
          </a:xfrm>
        </p:spPr>
        <p:txBody>
          <a:bodyPr/>
          <a:lstStyle/>
          <a:p>
            <a:pPr marL="0" lvl="0" indent="0">
              <a:buNone/>
            </a:pPr>
            <a:r>
              <a:rPr lang="de-CH" dirty="0">
                <a:latin typeface="+mj-lt"/>
                <a:cs typeface="Arial" panose="020B0604020202020204" pitchFamily="34" charset="0"/>
              </a:rPr>
              <a:t>sCOOL</a:t>
            </a:r>
            <a:br>
              <a:rPr lang="de-CH" dirty="0">
                <a:latin typeface="+mj-lt"/>
                <a:cs typeface="Arial" panose="020B0604020202020204" pitchFamily="34" charset="0"/>
              </a:rPr>
            </a:br>
            <a:br>
              <a:rPr lang="de-CH" dirty="0">
                <a:latin typeface="+mj-lt"/>
                <a:cs typeface="Arial" panose="020B0604020202020204" pitchFamily="34" charset="0"/>
              </a:rPr>
            </a:br>
            <a:br>
              <a:rPr lang="de-CH" dirty="0">
                <a:latin typeface="+mj-lt"/>
                <a:cs typeface="Arial" panose="020B0604020202020204" pitchFamily="34" charset="0"/>
              </a:rPr>
            </a:br>
            <a:endParaRPr lang="de-CH" dirty="0">
              <a:latin typeface="+mj-lt"/>
              <a:cs typeface="Arial" panose="020B0604020202020204" pitchFamily="34" charset="0"/>
            </a:endParaRPr>
          </a:p>
          <a:p>
            <a:pPr marL="0" lvl="0" indent="0">
              <a:buNone/>
            </a:pPr>
            <a:r>
              <a:rPr lang="de-CH" dirty="0">
                <a:latin typeface="+mj-lt"/>
                <a:cs typeface="Arial" panose="020B0604020202020204" pitchFamily="34" charset="0"/>
              </a:rPr>
              <a:t>Coop FamCOOL</a:t>
            </a:r>
          </a:p>
          <a:p>
            <a:pPr marL="0" indent="0">
              <a:buNone/>
            </a:pPr>
            <a:endParaRPr lang="de-CH" sz="2400" dirty="0"/>
          </a:p>
        </p:txBody>
      </p:sp>
      <p:pic>
        <p:nvPicPr>
          <p:cNvPr id="4" name="Bild 3" descr="coop_famcool_+10_quer(1).pdf">
            <a:extLst>
              <a:ext uri="{FF2B5EF4-FFF2-40B4-BE49-F238E27FC236}">
                <a16:creationId xmlns:a16="http://schemas.microsoft.com/office/drawing/2014/main" id="{6AEE78AC-CDCB-4A80-8DB5-884249223A2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5691" y="4221088"/>
            <a:ext cx="24066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5393E2AB-DABE-4430-BD77-309948DC06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88" t="56999" r="75200" b="27601"/>
          <a:stretch/>
        </p:blipFill>
        <p:spPr>
          <a:xfrm>
            <a:off x="1106039" y="2341730"/>
            <a:ext cx="2137771" cy="1022412"/>
          </a:xfrm>
          <a:prstGeom prst="rect">
            <a:avLst/>
          </a:prstGeom>
        </p:spPr>
      </p:pic>
    </p:spTree>
    <p:extLst>
      <p:ext uri="{BB962C8B-B14F-4D97-AF65-F5344CB8AC3E}">
        <p14:creationId xmlns:p14="http://schemas.microsoft.com/office/powerpoint/2010/main" val="179402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09EC9-5173-428B-B5D6-730F0E448B1D}"/>
              </a:ext>
            </a:extLst>
          </p:cNvPr>
          <p:cNvSpPr>
            <a:spLocks noGrp="1"/>
          </p:cNvSpPr>
          <p:nvPr>
            <p:ph type="title"/>
          </p:nvPr>
        </p:nvSpPr>
        <p:spPr/>
        <p:txBody>
          <a:bodyPr/>
          <a:lstStyle/>
          <a:p>
            <a:r>
              <a:rPr lang="de-CH" sz="3200" dirty="0"/>
              <a:t>sCOOL</a:t>
            </a:r>
          </a:p>
        </p:txBody>
      </p:sp>
      <p:pic>
        <p:nvPicPr>
          <p:cNvPr id="4" name="Bild 1">
            <a:extLst>
              <a:ext uri="{FF2B5EF4-FFF2-40B4-BE49-F238E27FC236}">
                <a16:creationId xmlns:a16="http://schemas.microsoft.com/office/drawing/2014/main" id="{59F7B111-A87B-4083-A67D-50205CF338C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137" y="2636912"/>
            <a:ext cx="6907213"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2">
            <a:extLst>
              <a:ext uri="{FF2B5EF4-FFF2-40B4-BE49-F238E27FC236}">
                <a16:creationId xmlns:a16="http://schemas.microsoft.com/office/drawing/2014/main" id="{7C6FD362-0844-4F75-815E-86CDF0B6EF39}"/>
              </a:ext>
            </a:extLst>
          </p:cNvPr>
          <p:cNvPicPr>
            <a:picLocks noChangeAspect="1"/>
          </p:cNvPicPr>
          <p:nvPr/>
        </p:nvPicPr>
        <p:blipFill>
          <a:blip r:embed="rId3" cstate="email">
            <a:extLst>
              <a:ext uri="{28A0092B-C50C-407E-A947-70E740481C1C}">
                <a14:useLocalDpi xmlns:a14="http://schemas.microsoft.com/office/drawing/2010/main"/>
              </a:ext>
            </a:extLst>
          </a:blip>
          <a:srcRect l="1532" t="1416" r="2110" b="2287"/>
          <a:stretch>
            <a:fillRect/>
          </a:stretch>
        </p:blipFill>
        <p:spPr bwMode="auto">
          <a:xfrm>
            <a:off x="4499992" y="3328792"/>
            <a:ext cx="18732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939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FB4FD243-9EC2-4773-8A07-4B74B2CEF538}"/>
              </a:ext>
            </a:extLst>
          </p:cNvPr>
          <p:cNvSpPr>
            <a:spLocks noGrp="1" noChangeArrowheads="1"/>
          </p:cNvSpPr>
          <p:nvPr>
            <p:ph type="title"/>
          </p:nvPr>
        </p:nvSpPr>
        <p:spPr/>
        <p:txBody>
          <a:bodyPr/>
          <a:lstStyle/>
          <a:p>
            <a:pPr algn="ctr"/>
            <a:r>
              <a:rPr lang="de-DE" altLang="de-DE" dirty="0"/>
              <a:t>sCOOL 2019</a:t>
            </a:r>
          </a:p>
        </p:txBody>
      </p:sp>
      <p:sp>
        <p:nvSpPr>
          <p:cNvPr id="6147" name="Textplatzhalter 2">
            <a:extLst>
              <a:ext uri="{FF2B5EF4-FFF2-40B4-BE49-F238E27FC236}">
                <a16:creationId xmlns:a16="http://schemas.microsoft.com/office/drawing/2014/main" id="{C6B6BF32-0DFD-4FCE-A27B-3877D33C4300}"/>
              </a:ext>
            </a:extLst>
          </p:cNvPr>
          <p:cNvSpPr>
            <a:spLocks noGrp="1" noChangeArrowheads="1"/>
          </p:cNvSpPr>
          <p:nvPr>
            <p:ph type="body" sz="quarter" idx="11"/>
          </p:nvPr>
        </p:nvSpPr>
        <p:spPr>
          <a:xfrm>
            <a:off x="428625" y="1857375"/>
            <a:ext cx="8391525" cy="4214813"/>
          </a:xfrm>
        </p:spPr>
        <p:txBody>
          <a:bodyPr/>
          <a:lstStyle/>
          <a:p>
            <a:pPr marL="0" indent="0">
              <a:buFont typeface="Verdana" pitchFamily="34" charset="0"/>
              <a:buNone/>
            </a:pPr>
            <a:r>
              <a:rPr lang="de-DE" altLang="de-DE" sz="2000" dirty="0"/>
              <a:t>Das </a:t>
            </a:r>
            <a:r>
              <a:rPr lang="de-DE" altLang="de-DE" sz="2000" dirty="0" err="1"/>
              <a:t>grösste</a:t>
            </a:r>
            <a:r>
              <a:rPr lang="de-DE" altLang="de-DE" sz="2000" dirty="0"/>
              <a:t> Breitensportprogramm von Swiss Orienteering</a:t>
            </a:r>
          </a:p>
          <a:p>
            <a:pPr marL="0" indent="0">
              <a:buFont typeface="Verdana" pitchFamily="34" charset="0"/>
              <a:buNone/>
            </a:pPr>
            <a:endParaRPr lang="de-DE" altLang="de-DE" sz="2000" dirty="0"/>
          </a:p>
          <a:p>
            <a:pPr marL="0" indent="0">
              <a:buFont typeface="Verdana" pitchFamily="34" charset="0"/>
              <a:buNone/>
            </a:pPr>
            <a:r>
              <a:rPr lang="de-DE" altLang="de-DE" sz="2000" dirty="0"/>
              <a:t>sCOOL Tour de Suisse	20‘146 TN</a:t>
            </a:r>
          </a:p>
          <a:p>
            <a:pPr marL="0" indent="0">
              <a:buFont typeface="Verdana" pitchFamily="34" charset="0"/>
              <a:buNone/>
            </a:pPr>
            <a:r>
              <a:rPr lang="de-DE" altLang="de-DE" sz="2000" dirty="0"/>
              <a:t>SCOOL Cups			12‘836 TN</a:t>
            </a:r>
          </a:p>
          <a:p>
            <a:pPr marL="0" indent="0">
              <a:buFont typeface="Verdana" pitchFamily="34" charset="0"/>
              <a:buNone/>
            </a:pPr>
            <a:r>
              <a:rPr lang="de-DE" altLang="de-DE" sz="2000" dirty="0"/>
              <a:t>sCOOL@school		129 Halbtage 							OL-Projektwochen an Schulen</a:t>
            </a:r>
          </a:p>
          <a:p>
            <a:pPr marL="0" indent="0">
              <a:buFont typeface="Verdana" pitchFamily="34" charset="0"/>
              <a:buNone/>
            </a:pPr>
            <a:endParaRPr lang="de-DE" altLang="de-DE" sz="2000" dirty="0"/>
          </a:p>
          <a:p>
            <a:pPr marL="0" indent="0">
              <a:buFont typeface="Verdana" pitchFamily="34" charset="0"/>
              <a:buNone/>
            </a:pPr>
            <a:r>
              <a:rPr lang="de-DE" altLang="de-DE" sz="2000" dirty="0"/>
              <a:t>Wachstum 2019: 14 % (4263 </a:t>
            </a:r>
            <a:r>
              <a:rPr lang="de-DE" altLang="de-DE" sz="2000"/>
              <a:t>Teilnehmende mehr als 2018)</a:t>
            </a:r>
            <a:endParaRPr lang="de-DE" altLang="de-DE" sz="2000" dirty="0"/>
          </a:p>
        </p:txBody>
      </p:sp>
    </p:spTree>
    <p:extLst>
      <p:ext uri="{BB962C8B-B14F-4D97-AF65-F5344CB8AC3E}">
        <p14:creationId xmlns:p14="http://schemas.microsoft.com/office/powerpoint/2010/main" val="4028356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a:extLst>
              <a:ext uri="{FF2B5EF4-FFF2-40B4-BE49-F238E27FC236}">
                <a16:creationId xmlns:a16="http://schemas.microsoft.com/office/drawing/2014/main" id="{F513D511-430F-465B-8598-1DEC77B1547C}"/>
              </a:ext>
            </a:extLst>
          </p:cNvPr>
          <p:cNvSpPr>
            <a:spLocks noGrp="1" noChangeArrowheads="1"/>
          </p:cNvSpPr>
          <p:nvPr>
            <p:ph type="title"/>
          </p:nvPr>
        </p:nvSpPr>
        <p:spPr/>
        <p:txBody>
          <a:bodyPr/>
          <a:lstStyle/>
          <a:p>
            <a:pPr algn="ctr"/>
            <a:r>
              <a:rPr lang="de-DE" altLang="de-DE" dirty="0"/>
              <a:t>Entwicklung 2002 bis 2019</a:t>
            </a:r>
            <a:endParaRPr lang="de-CH" alt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196752"/>
            <a:ext cx="6336704" cy="5029357"/>
          </a:xfrm>
          <a:prstGeom prst="rect">
            <a:avLst/>
          </a:prstGeom>
        </p:spPr>
      </p:pic>
    </p:spTree>
    <p:extLst>
      <p:ext uri="{BB962C8B-B14F-4D97-AF65-F5344CB8AC3E}">
        <p14:creationId xmlns:p14="http://schemas.microsoft.com/office/powerpoint/2010/main" val="2648241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AD83A-8180-4687-859F-D1895CAFF0CD}"/>
              </a:ext>
            </a:extLst>
          </p:cNvPr>
          <p:cNvSpPr>
            <a:spLocks noGrp="1"/>
          </p:cNvSpPr>
          <p:nvPr>
            <p:ph type="title"/>
          </p:nvPr>
        </p:nvSpPr>
        <p:spPr/>
        <p:txBody>
          <a:bodyPr/>
          <a:lstStyle/>
          <a:p>
            <a:r>
              <a:rPr lang="de-CH" sz="3200" dirty="0"/>
              <a:t>Coop FamCOOL 2019</a:t>
            </a:r>
          </a:p>
        </p:txBody>
      </p:sp>
      <p:pic>
        <p:nvPicPr>
          <p:cNvPr id="5" name="Bild 3" descr="coop_famcool_+10_quer(1).pdf">
            <a:extLst>
              <a:ext uri="{FF2B5EF4-FFF2-40B4-BE49-F238E27FC236}">
                <a16:creationId xmlns:a16="http://schemas.microsoft.com/office/drawing/2014/main" id="{83F1D4B3-85EA-410E-AABE-2B154C2ABAA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28184" y="3933056"/>
            <a:ext cx="24066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a:extLst>
              <a:ext uri="{FF2B5EF4-FFF2-40B4-BE49-F238E27FC236}">
                <a16:creationId xmlns:a16="http://schemas.microsoft.com/office/drawing/2014/main" id="{B5898DAF-4EC5-495F-8621-1BFF3616E634}"/>
              </a:ext>
            </a:extLst>
          </p:cNvPr>
          <p:cNvSpPr>
            <a:spLocks noGrp="1"/>
          </p:cNvSpPr>
          <p:nvPr>
            <p:ph idx="1"/>
          </p:nvPr>
        </p:nvSpPr>
        <p:spPr/>
        <p:txBody>
          <a:bodyPr/>
          <a:lstStyle/>
          <a:p>
            <a:r>
              <a:rPr lang="de-CH" sz="2000" dirty="0"/>
              <a:t>Ähnlich hohe Beteiligung wie 2018</a:t>
            </a:r>
          </a:p>
          <a:p>
            <a:r>
              <a:rPr lang="de-CH" sz="2000" dirty="0"/>
              <a:t>Leicht weniger Veranstaltungen als 2018</a:t>
            </a:r>
          </a:p>
          <a:p>
            <a:r>
              <a:rPr lang="de-CH" sz="2000" dirty="0"/>
              <a:t>Neue Ansprechgruppen erschlossen</a:t>
            </a:r>
          </a:p>
          <a:p>
            <a:r>
              <a:rPr lang="de-CH" sz="2000" dirty="0"/>
              <a:t>Neue Sprachregionen erschlossen</a:t>
            </a:r>
          </a:p>
        </p:txBody>
      </p:sp>
    </p:spTree>
    <p:extLst>
      <p:ext uri="{BB962C8B-B14F-4D97-AF65-F5344CB8AC3E}">
        <p14:creationId xmlns:p14="http://schemas.microsoft.com/office/powerpoint/2010/main" val="115057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ABA96-9DCC-4B8F-A2E7-82244BEA1C41}"/>
              </a:ext>
            </a:extLst>
          </p:cNvPr>
          <p:cNvSpPr>
            <a:spLocks noGrp="1"/>
          </p:cNvSpPr>
          <p:nvPr>
            <p:ph type="title"/>
          </p:nvPr>
        </p:nvSpPr>
        <p:spPr/>
        <p:txBody>
          <a:bodyPr/>
          <a:lstStyle/>
          <a:p>
            <a:r>
              <a:rPr lang="de-CH" sz="3200" dirty="0"/>
              <a:t>Konzept (1/2)</a:t>
            </a:r>
          </a:p>
        </p:txBody>
      </p:sp>
      <p:sp>
        <p:nvSpPr>
          <p:cNvPr id="3" name="Inhaltsplatzhalter 2">
            <a:extLst>
              <a:ext uri="{FF2B5EF4-FFF2-40B4-BE49-F238E27FC236}">
                <a16:creationId xmlns:a16="http://schemas.microsoft.com/office/drawing/2014/main" id="{69409669-E161-4318-84D1-29893EEA3407}"/>
              </a:ext>
            </a:extLst>
          </p:cNvPr>
          <p:cNvSpPr>
            <a:spLocks noGrp="1"/>
          </p:cNvSpPr>
          <p:nvPr>
            <p:ph idx="1"/>
          </p:nvPr>
        </p:nvSpPr>
        <p:spPr/>
        <p:txBody>
          <a:bodyPr/>
          <a:lstStyle/>
          <a:p>
            <a:r>
              <a:rPr lang="de-CH" sz="2000" dirty="0"/>
              <a:t>Familien-OL-Programm für Sportaffine</a:t>
            </a:r>
          </a:p>
          <a:p>
            <a:r>
              <a:rPr lang="de-CH" sz="2000" dirty="0"/>
              <a:t>Niederschwellige OL-Angebote für alle Interessierten</a:t>
            </a:r>
          </a:p>
          <a:p>
            <a:r>
              <a:rPr lang="de-CH" sz="2000" dirty="0"/>
              <a:t>OL spielerisch erleben</a:t>
            </a:r>
          </a:p>
          <a:p>
            <a:r>
              <a:rPr lang="de-CH" sz="2000" dirty="0"/>
              <a:t>Plattform für Vereine, um Interessenten zu begeistern und Mitglieder zu gewinnen</a:t>
            </a:r>
          </a:p>
        </p:txBody>
      </p:sp>
    </p:spTree>
    <p:extLst>
      <p:ext uri="{BB962C8B-B14F-4D97-AF65-F5344CB8AC3E}">
        <p14:creationId xmlns:p14="http://schemas.microsoft.com/office/powerpoint/2010/main" val="2703109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ABA96-9DCC-4B8F-A2E7-82244BEA1C41}"/>
              </a:ext>
            </a:extLst>
          </p:cNvPr>
          <p:cNvSpPr>
            <a:spLocks noGrp="1"/>
          </p:cNvSpPr>
          <p:nvPr>
            <p:ph type="title"/>
          </p:nvPr>
        </p:nvSpPr>
        <p:spPr/>
        <p:txBody>
          <a:bodyPr/>
          <a:lstStyle/>
          <a:p>
            <a:r>
              <a:rPr lang="de-CH" sz="3200" dirty="0"/>
              <a:t>Konzept (2/2)</a:t>
            </a:r>
          </a:p>
        </p:txBody>
      </p:sp>
      <p:sp>
        <p:nvSpPr>
          <p:cNvPr id="3" name="Inhaltsplatzhalter 2">
            <a:extLst>
              <a:ext uri="{FF2B5EF4-FFF2-40B4-BE49-F238E27FC236}">
                <a16:creationId xmlns:a16="http://schemas.microsoft.com/office/drawing/2014/main" id="{69409669-E161-4318-84D1-29893EEA3407}"/>
              </a:ext>
            </a:extLst>
          </p:cNvPr>
          <p:cNvSpPr>
            <a:spLocks noGrp="1"/>
          </p:cNvSpPr>
          <p:nvPr>
            <p:ph idx="1"/>
          </p:nvPr>
        </p:nvSpPr>
        <p:spPr/>
        <p:txBody>
          <a:bodyPr/>
          <a:lstStyle/>
          <a:p>
            <a:r>
              <a:rPr lang="de-CH" sz="2000" dirty="0"/>
              <a:t>Coop hat Plattform und steuert Dienstleistungen/Material bei (Werbekanäle Coop, Berichterstattungen Coop-Zeitung, Coop Give-Aways, Zelt, Theke etc.)</a:t>
            </a:r>
          </a:p>
          <a:p>
            <a:r>
              <a:rPr lang="de-CH" sz="2000" dirty="0"/>
              <a:t>Swiss Orienteering stellt Dienstleistungen zur Verfügung (Material für Spiele, Betreuung des Events, Werbematerial vorbereiten, Homepage, Kalender, Relais zu Coop)</a:t>
            </a:r>
          </a:p>
          <a:p>
            <a:r>
              <a:rPr lang="de-CH" sz="2000" dirty="0"/>
              <a:t>Vereine steuern Helfer bei und helfen bei der Werbung</a:t>
            </a:r>
          </a:p>
          <a:p>
            <a:r>
              <a:rPr lang="de-CH" sz="2000" dirty="0"/>
              <a:t>Verein bereitet, falls angeboten, Schulhaus-OL vor</a:t>
            </a:r>
          </a:p>
        </p:txBody>
      </p:sp>
    </p:spTree>
    <p:extLst>
      <p:ext uri="{BB962C8B-B14F-4D97-AF65-F5344CB8AC3E}">
        <p14:creationId xmlns:p14="http://schemas.microsoft.com/office/powerpoint/2010/main" val="1156674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5B9AE5-A715-4D4D-B996-77DC8F44D6FE}"/>
              </a:ext>
            </a:extLst>
          </p:cNvPr>
          <p:cNvSpPr>
            <a:spLocks noGrp="1"/>
          </p:cNvSpPr>
          <p:nvPr>
            <p:ph type="title"/>
          </p:nvPr>
        </p:nvSpPr>
        <p:spPr/>
        <p:txBody>
          <a:bodyPr/>
          <a:lstStyle/>
          <a:p>
            <a:r>
              <a:rPr lang="de-CH" sz="3200" dirty="0"/>
              <a:t>Angebote</a:t>
            </a:r>
          </a:p>
        </p:txBody>
      </p:sp>
      <p:sp>
        <p:nvSpPr>
          <p:cNvPr id="3" name="Inhaltsplatzhalter 2">
            <a:extLst>
              <a:ext uri="{FF2B5EF4-FFF2-40B4-BE49-F238E27FC236}">
                <a16:creationId xmlns:a16="http://schemas.microsoft.com/office/drawing/2014/main" id="{235F9B01-C4E1-44AB-AC93-9A6267FEB869}"/>
              </a:ext>
            </a:extLst>
          </p:cNvPr>
          <p:cNvSpPr>
            <a:spLocks noGrp="1"/>
          </p:cNvSpPr>
          <p:nvPr>
            <p:ph idx="1"/>
          </p:nvPr>
        </p:nvSpPr>
        <p:spPr/>
        <p:txBody>
          <a:bodyPr/>
          <a:lstStyle/>
          <a:p>
            <a:pPr marL="0" indent="0">
              <a:buNone/>
            </a:pPr>
            <a:r>
              <a:rPr lang="de-CH" sz="2000" dirty="0"/>
              <a:t>Programm «Spielerisch»</a:t>
            </a:r>
          </a:p>
          <a:p>
            <a:r>
              <a:rPr lang="de-CH" sz="2000" dirty="0"/>
              <a:t>Irrgarten-OL</a:t>
            </a:r>
          </a:p>
          <a:p>
            <a:r>
              <a:rPr lang="de-CH" sz="2000" dirty="0"/>
              <a:t>SI-Fischen</a:t>
            </a:r>
          </a:p>
          <a:p>
            <a:r>
              <a:rPr lang="de-CH" sz="2000" dirty="0"/>
              <a:t>Coop Einkaufsspiel</a:t>
            </a:r>
          </a:p>
          <a:p>
            <a:endParaRPr lang="de-CH" sz="2000" dirty="0"/>
          </a:p>
          <a:p>
            <a:pPr marL="0" indent="0">
              <a:buNone/>
            </a:pPr>
            <a:r>
              <a:rPr lang="de-CH" sz="2000" dirty="0"/>
              <a:t>Ergänzend bei Programm «Sportlich»</a:t>
            </a:r>
          </a:p>
          <a:p>
            <a:r>
              <a:rPr lang="de-CH" sz="2000" dirty="0"/>
              <a:t>Schulhaus-OL, Schnur-OL</a:t>
            </a:r>
          </a:p>
          <a:p>
            <a:endParaRPr lang="de-CH" sz="2000" dirty="0"/>
          </a:p>
        </p:txBody>
      </p:sp>
    </p:spTree>
    <p:extLst>
      <p:ext uri="{BB962C8B-B14F-4D97-AF65-F5344CB8AC3E}">
        <p14:creationId xmlns:p14="http://schemas.microsoft.com/office/powerpoint/2010/main" val="102315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672AEA-675C-4791-8AA5-7EE1ACFDB3E6}"/>
              </a:ext>
            </a:extLst>
          </p:cNvPr>
          <p:cNvSpPr>
            <a:spLocks noGrp="1"/>
          </p:cNvSpPr>
          <p:nvPr>
            <p:ph type="title"/>
          </p:nvPr>
        </p:nvSpPr>
        <p:spPr/>
        <p:txBody>
          <a:bodyPr/>
          <a:lstStyle/>
          <a:p>
            <a:r>
              <a:rPr lang="de-CH" sz="3200" dirty="0"/>
              <a:t>Impressionen</a:t>
            </a:r>
          </a:p>
        </p:txBody>
      </p:sp>
      <p:pic>
        <p:nvPicPr>
          <p:cNvPr id="4" name="Grafik 8">
            <a:extLst>
              <a:ext uri="{FF2B5EF4-FFF2-40B4-BE49-F238E27FC236}">
                <a16:creationId xmlns:a16="http://schemas.microsoft.com/office/drawing/2014/main" id="{A3FFB5E1-BC56-4456-A9E0-D9B4A321B3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2878" t="25438" r="4879" b="10035"/>
          <a:stretch/>
        </p:blipFill>
        <p:spPr bwMode="auto">
          <a:xfrm>
            <a:off x="4901548" y="1340767"/>
            <a:ext cx="3774908" cy="252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B83AD7B2-F798-4B23-86C5-67FE8F2976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201" r="13775" b="1701"/>
          <a:stretch/>
        </p:blipFill>
        <p:spPr>
          <a:xfrm>
            <a:off x="323528" y="1340768"/>
            <a:ext cx="4578020" cy="2592288"/>
          </a:xfrm>
          <a:prstGeom prst="rect">
            <a:avLst/>
          </a:prstGeom>
        </p:spPr>
      </p:pic>
      <p:pic>
        <p:nvPicPr>
          <p:cNvPr id="8" name="Grafik 7">
            <a:extLst>
              <a:ext uri="{FF2B5EF4-FFF2-40B4-BE49-F238E27FC236}">
                <a16:creationId xmlns:a16="http://schemas.microsoft.com/office/drawing/2014/main" id="{33125FA9-94A4-4CF0-8FD0-78A92D511F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01" t="8000" r="14871" b="21651"/>
          <a:stretch/>
        </p:blipFill>
        <p:spPr>
          <a:xfrm>
            <a:off x="5491449" y="3847058"/>
            <a:ext cx="3185007" cy="2304256"/>
          </a:xfrm>
          <a:prstGeom prst="rect">
            <a:avLst/>
          </a:prstGeom>
        </p:spPr>
      </p:pic>
      <p:pic>
        <p:nvPicPr>
          <p:cNvPr id="12" name="Grafik 11">
            <a:extLst>
              <a:ext uri="{FF2B5EF4-FFF2-40B4-BE49-F238E27FC236}">
                <a16:creationId xmlns:a16="http://schemas.microsoft.com/office/drawing/2014/main" id="{64A77EC5-3FCC-4B99-94BD-2A9C6395FAFE}"/>
              </a:ext>
            </a:extLst>
          </p:cNvPr>
          <p:cNvPicPr>
            <a:picLocks noChangeAspect="1"/>
          </p:cNvPicPr>
          <p:nvPr/>
        </p:nvPicPr>
        <p:blipFill rotWithShape="1">
          <a:blip r:embed="rId5">
            <a:extLst>
              <a:ext uri="{28A0092B-C50C-407E-A947-70E740481C1C}">
                <a14:useLocalDpi xmlns:a14="http://schemas.microsoft.com/office/drawing/2010/main" val="0"/>
              </a:ext>
            </a:extLst>
          </a:blip>
          <a:srcRect t="10304"/>
          <a:stretch/>
        </p:blipFill>
        <p:spPr>
          <a:xfrm>
            <a:off x="3286921" y="3046535"/>
            <a:ext cx="2206948" cy="3104779"/>
          </a:xfrm>
          <a:prstGeom prst="rect">
            <a:avLst/>
          </a:prstGeom>
        </p:spPr>
      </p:pic>
      <p:pic>
        <p:nvPicPr>
          <p:cNvPr id="10" name="Grafik 9">
            <a:extLst>
              <a:ext uri="{FF2B5EF4-FFF2-40B4-BE49-F238E27FC236}">
                <a16:creationId xmlns:a16="http://schemas.microsoft.com/office/drawing/2014/main" id="{ECEF0D5A-61E9-4BA4-B451-2A5D13B6BF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713" t="27951" r="18500" b="13321"/>
          <a:stretch/>
        </p:blipFill>
        <p:spPr>
          <a:xfrm>
            <a:off x="323528" y="3786219"/>
            <a:ext cx="3425071" cy="2365095"/>
          </a:xfrm>
          <a:prstGeom prst="rect">
            <a:avLst/>
          </a:prstGeom>
        </p:spPr>
      </p:pic>
    </p:spTree>
    <p:extLst>
      <p:ext uri="{BB962C8B-B14F-4D97-AF65-F5344CB8AC3E}">
        <p14:creationId xmlns:p14="http://schemas.microsoft.com/office/powerpoint/2010/main" val="292745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567F7-2310-407B-B5E2-90613AC82296}"/>
              </a:ext>
            </a:extLst>
          </p:cNvPr>
          <p:cNvSpPr>
            <a:spLocks noGrp="1"/>
          </p:cNvSpPr>
          <p:nvPr>
            <p:ph type="title"/>
          </p:nvPr>
        </p:nvSpPr>
        <p:spPr/>
        <p:txBody>
          <a:bodyPr/>
          <a:lstStyle/>
          <a:p>
            <a:r>
              <a:rPr lang="de-DE" altLang="de-DE" sz="3200" dirty="0"/>
              <a:t>Zahlen 2019</a:t>
            </a:r>
            <a:endParaRPr lang="de-CH" sz="3200" dirty="0"/>
          </a:p>
        </p:txBody>
      </p:sp>
      <p:sp>
        <p:nvSpPr>
          <p:cNvPr id="3" name="Inhaltsplatzhalter 2">
            <a:extLst>
              <a:ext uri="{FF2B5EF4-FFF2-40B4-BE49-F238E27FC236}">
                <a16:creationId xmlns:a16="http://schemas.microsoft.com/office/drawing/2014/main" id="{3F8F087B-08A4-443D-9F5F-D240BE2C78F0}"/>
              </a:ext>
            </a:extLst>
          </p:cNvPr>
          <p:cNvSpPr>
            <a:spLocks noGrp="1"/>
          </p:cNvSpPr>
          <p:nvPr>
            <p:ph idx="1"/>
          </p:nvPr>
        </p:nvSpPr>
        <p:spPr>
          <a:xfrm>
            <a:off x="457200" y="1600200"/>
            <a:ext cx="8229600" cy="4421188"/>
          </a:xfrm>
        </p:spPr>
        <p:txBody>
          <a:bodyPr/>
          <a:lstStyle/>
          <a:p>
            <a:r>
              <a:rPr lang="de-CH" sz="2000" dirty="0"/>
              <a:t>Events: 26 während 37 Tagen</a:t>
            </a:r>
          </a:p>
          <a:p>
            <a:r>
              <a:rPr lang="de-CH" sz="2000" dirty="0"/>
              <a:t>TeilnehmerInnen: </a:t>
            </a:r>
            <a:br>
              <a:rPr lang="de-CH" sz="2000" dirty="0"/>
            </a:br>
            <a:r>
              <a:rPr lang="de-CH" sz="2000" dirty="0"/>
              <a:t>rund 12’500</a:t>
            </a:r>
          </a:p>
          <a:p>
            <a:r>
              <a:rPr lang="de-CH" sz="2000" dirty="0"/>
              <a:t>An sCOOL-Cups:</a:t>
            </a:r>
            <a:br>
              <a:rPr lang="de-CH" sz="2000" dirty="0"/>
            </a:br>
            <a:r>
              <a:rPr lang="de-CH" sz="2000" dirty="0"/>
              <a:t>rund 5’500</a:t>
            </a:r>
          </a:p>
        </p:txBody>
      </p:sp>
      <p:pic>
        <p:nvPicPr>
          <p:cNvPr id="6" name="Grafik 9">
            <a:extLst>
              <a:ext uri="{FF2B5EF4-FFF2-40B4-BE49-F238E27FC236}">
                <a16:creationId xmlns:a16="http://schemas.microsoft.com/office/drawing/2014/main" id="{B122ED78-162D-419F-9DD6-401E76CF99C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44208" y="77290"/>
            <a:ext cx="2127151" cy="150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4">
            <a:extLst>
              <a:ext uri="{FF2B5EF4-FFF2-40B4-BE49-F238E27FC236}">
                <a16:creationId xmlns:a16="http://schemas.microsoft.com/office/drawing/2014/main" id="{C8E1C4BC-3E80-41E6-B316-E344B43283EB}"/>
              </a:ext>
            </a:extLst>
          </p:cNvPr>
          <p:cNvGrpSpPr/>
          <p:nvPr/>
        </p:nvGrpSpPr>
        <p:grpSpPr>
          <a:xfrm>
            <a:off x="3779912" y="2564904"/>
            <a:ext cx="4750663" cy="2950513"/>
            <a:chOff x="0" y="0"/>
            <a:chExt cx="5756910" cy="3740785"/>
          </a:xfrm>
        </p:grpSpPr>
        <p:pic>
          <p:nvPicPr>
            <p:cNvPr id="7" name="Grafik 6">
              <a:extLst>
                <a:ext uri="{FF2B5EF4-FFF2-40B4-BE49-F238E27FC236}">
                  <a16:creationId xmlns:a16="http://schemas.microsoft.com/office/drawing/2014/main" id="{0C3A2141-6212-466C-AF12-962A15263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756910" cy="3740785"/>
            </a:xfrm>
            <a:prstGeom prst="rect">
              <a:avLst/>
            </a:prstGeom>
          </p:spPr>
        </p:pic>
        <p:grpSp>
          <p:nvGrpSpPr>
            <p:cNvPr id="8" name="Gruppieren 7">
              <a:extLst>
                <a:ext uri="{FF2B5EF4-FFF2-40B4-BE49-F238E27FC236}">
                  <a16:creationId xmlns:a16="http://schemas.microsoft.com/office/drawing/2014/main" id="{B9F5AD25-F32E-4C2E-8BA3-CC1A6B0CE802}"/>
                </a:ext>
              </a:extLst>
            </p:cNvPr>
            <p:cNvGrpSpPr/>
            <p:nvPr/>
          </p:nvGrpSpPr>
          <p:grpSpPr>
            <a:xfrm>
              <a:off x="155642" y="58366"/>
              <a:ext cx="3849142" cy="2968232"/>
              <a:chOff x="0" y="0"/>
              <a:chExt cx="3849142" cy="2968232"/>
            </a:xfrm>
          </p:grpSpPr>
          <p:grpSp>
            <p:nvGrpSpPr>
              <p:cNvPr id="9" name="Gruppieren 8">
                <a:extLst>
                  <a:ext uri="{FF2B5EF4-FFF2-40B4-BE49-F238E27FC236}">
                    <a16:creationId xmlns:a16="http://schemas.microsoft.com/office/drawing/2014/main" id="{A0B2C596-434D-4B5F-BC79-1480BEC1B8C6}"/>
                  </a:ext>
                </a:extLst>
              </p:cNvPr>
              <p:cNvGrpSpPr/>
              <p:nvPr/>
            </p:nvGrpSpPr>
            <p:grpSpPr>
              <a:xfrm>
                <a:off x="1741251" y="836579"/>
                <a:ext cx="337457" cy="322308"/>
                <a:chOff x="0" y="0"/>
                <a:chExt cx="450850" cy="450850"/>
              </a:xfrm>
            </p:grpSpPr>
            <p:pic>
              <p:nvPicPr>
                <p:cNvPr id="76" name="Grafik 75">
                  <a:extLst>
                    <a:ext uri="{FF2B5EF4-FFF2-40B4-BE49-F238E27FC236}">
                      <a16:creationId xmlns:a16="http://schemas.microsoft.com/office/drawing/2014/main" id="{F3819649-CBDC-4FEC-8415-A9FED8E6F29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77" name="Grafik 76">
                  <a:extLst>
                    <a:ext uri="{FF2B5EF4-FFF2-40B4-BE49-F238E27FC236}">
                      <a16:creationId xmlns:a16="http://schemas.microsoft.com/office/drawing/2014/main" id="{A8797408-02AD-46A1-A3AE-969E1184D6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0" name="Gruppieren 9">
                <a:extLst>
                  <a:ext uri="{FF2B5EF4-FFF2-40B4-BE49-F238E27FC236}">
                    <a16:creationId xmlns:a16="http://schemas.microsoft.com/office/drawing/2014/main" id="{6E74A828-08BB-4BE9-9296-B0ADFBBECFA6}"/>
                  </a:ext>
                </a:extLst>
              </p:cNvPr>
              <p:cNvGrpSpPr/>
              <p:nvPr/>
            </p:nvGrpSpPr>
            <p:grpSpPr>
              <a:xfrm>
                <a:off x="1712068" y="1011677"/>
                <a:ext cx="337457" cy="322308"/>
                <a:chOff x="0" y="0"/>
                <a:chExt cx="450850" cy="450850"/>
              </a:xfrm>
            </p:grpSpPr>
            <p:pic>
              <p:nvPicPr>
                <p:cNvPr id="74" name="Grafik 73">
                  <a:extLst>
                    <a:ext uri="{FF2B5EF4-FFF2-40B4-BE49-F238E27FC236}">
                      <a16:creationId xmlns:a16="http://schemas.microsoft.com/office/drawing/2014/main" id="{280078ED-0FD3-4A76-8C60-91A3E64DE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75" name="Grafik 74">
                  <a:extLst>
                    <a:ext uri="{FF2B5EF4-FFF2-40B4-BE49-F238E27FC236}">
                      <a16:creationId xmlns:a16="http://schemas.microsoft.com/office/drawing/2014/main" id="{09B3CAE4-0C98-462F-8A43-F568E6D8F6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1" name="Gruppieren 10">
                <a:extLst>
                  <a:ext uri="{FF2B5EF4-FFF2-40B4-BE49-F238E27FC236}">
                    <a16:creationId xmlns:a16="http://schemas.microsoft.com/office/drawing/2014/main" id="{0740B9F7-470E-45AA-8CD9-1A437609E695}"/>
                  </a:ext>
                </a:extLst>
              </p:cNvPr>
              <p:cNvGrpSpPr/>
              <p:nvPr/>
            </p:nvGrpSpPr>
            <p:grpSpPr>
              <a:xfrm>
                <a:off x="1605064" y="1157592"/>
                <a:ext cx="337457" cy="322308"/>
                <a:chOff x="0" y="0"/>
                <a:chExt cx="450850" cy="450850"/>
              </a:xfrm>
            </p:grpSpPr>
            <p:pic>
              <p:nvPicPr>
                <p:cNvPr id="72" name="Grafik 71">
                  <a:extLst>
                    <a:ext uri="{FF2B5EF4-FFF2-40B4-BE49-F238E27FC236}">
                      <a16:creationId xmlns:a16="http://schemas.microsoft.com/office/drawing/2014/main" id="{72D38092-A203-4A51-BE2E-7533FA9AA9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73" name="Grafik 72">
                  <a:extLst>
                    <a:ext uri="{FF2B5EF4-FFF2-40B4-BE49-F238E27FC236}">
                      <a16:creationId xmlns:a16="http://schemas.microsoft.com/office/drawing/2014/main" id="{12B6D53E-29E6-4070-9E5D-C4CCBCC1201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2" name="Gruppieren 11">
                <a:extLst>
                  <a:ext uri="{FF2B5EF4-FFF2-40B4-BE49-F238E27FC236}">
                    <a16:creationId xmlns:a16="http://schemas.microsoft.com/office/drawing/2014/main" id="{7374DE58-87DA-487D-976B-7292BBC7BA64}"/>
                  </a:ext>
                </a:extLst>
              </p:cNvPr>
              <p:cNvGrpSpPr/>
              <p:nvPr/>
            </p:nvGrpSpPr>
            <p:grpSpPr>
              <a:xfrm>
                <a:off x="2782111" y="165370"/>
                <a:ext cx="337457" cy="322308"/>
                <a:chOff x="0" y="0"/>
                <a:chExt cx="450850" cy="450850"/>
              </a:xfrm>
            </p:grpSpPr>
            <p:pic>
              <p:nvPicPr>
                <p:cNvPr id="70" name="Grafik 69">
                  <a:extLst>
                    <a:ext uri="{FF2B5EF4-FFF2-40B4-BE49-F238E27FC236}">
                      <a16:creationId xmlns:a16="http://schemas.microsoft.com/office/drawing/2014/main" id="{15A6952C-E570-4BB8-BDA0-C899BA9DF3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71" name="Grafik 70">
                  <a:extLst>
                    <a:ext uri="{FF2B5EF4-FFF2-40B4-BE49-F238E27FC236}">
                      <a16:creationId xmlns:a16="http://schemas.microsoft.com/office/drawing/2014/main" id="{8FDE7F78-2FAD-4CC6-B098-E8B73727D1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3" name="Gruppieren 12">
                <a:extLst>
                  <a:ext uri="{FF2B5EF4-FFF2-40B4-BE49-F238E27FC236}">
                    <a16:creationId xmlns:a16="http://schemas.microsoft.com/office/drawing/2014/main" id="{02270055-443C-4FC3-B3DD-7615CB380BB0}"/>
                  </a:ext>
                </a:extLst>
              </p:cNvPr>
              <p:cNvGrpSpPr/>
              <p:nvPr/>
            </p:nvGrpSpPr>
            <p:grpSpPr>
              <a:xfrm>
                <a:off x="1391056" y="914400"/>
                <a:ext cx="337457" cy="322308"/>
                <a:chOff x="0" y="0"/>
                <a:chExt cx="450850" cy="450850"/>
              </a:xfrm>
            </p:grpSpPr>
            <p:pic>
              <p:nvPicPr>
                <p:cNvPr id="68" name="Grafik 67">
                  <a:extLst>
                    <a:ext uri="{FF2B5EF4-FFF2-40B4-BE49-F238E27FC236}">
                      <a16:creationId xmlns:a16="http://schemas.microsoft.com/office/drawing/2014/main" id="{D1D57A84-8FA5-47E3-B6CB-AC93988196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69" name="Grafik 68">
                  <a:extLst>
                    <a:ext uri="{FF2B5EF4-FFF2-40B4-BE49-F238E27FC236}">
                      <a16:creationId xmlns:a16="http://schemas.microsoft.com/office/drawing/2014/main" id="{11EBF92F-3E18-4745-B8C8-2405291856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4" name="Gruppieren 13">
                <a:extLst>
                  <a:ext uri="{FF2B5EF4-FFF2-40B4-BE49-F238E27FC236}">
                    <a16:creationId xmlns:a16="http://schemas.microsoft.com/office/drawing/2014/main" id="{B1611352-36FC-40DC-B523-99D58959EF2F}"/>
                  </a:ext>
                </a:extLst>
              </p:cNvPr>
              <p:cNvGrpSpPr/>
              <p:nvPr/>
            </p:nvGrpSpPr>
            <p:grpSpPr>
              <a:xfrm>
                <a:off x="2850204" y="272375"/>
                <a:ext cx="337457" cy="322308"/>
                <a:chOff x="0" y="0"/>
                <a:chExt cx="450850" cy="450850"/>
              </a:xfrm>
            </p:grpSpPr>
            <p:pic>
              <p:nvPicPr>
                <p:cNvPr id="66" name="Grafik 65">
                  <a:extLst>
                    <a:ext uri="{FF2B5EF4-FFF2-40B4-BE49-F238E27FC236}">
                      <a16:creationId xmlns:a16="http://schemas.microsoft.com/office/drawing/2014/main" id="{69D841C3-4F36-49C0-ADAE-23C9D36952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67" name="Grafik 66">
                  <a:extLst>
                    <a:ext uri="{FF2B5EF4-FFF2-40B4-BE49-F238E27FC236}">
                      <a16:creationId xmlns:a16="http://schemas.microsoft.com/office/drawing/2014/main" id="{0909C722-D482-4C01-9C6E-AF1A601A28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5" name="Gruppieren 14">
                <a:extLst>
                  <a:ext uri="{FF2B5EF4-FFF2-40B4-BE49-F238E27FC236}">
                    <a16:creationId xmlns:a16="http://schemas.microsoft.com/office/drawing/2014/main" id="{5C3DB210-C0B3-431D-88B2-6B298BDFA3CA}"/>
                  </a:ext>
                </a:extLst>
              </p:cNvPr>
              <p:cNvGrpSpPr/>
              <p:nvPr/>
            </p:nvGrpSpPr>
            <p:grpSpPr>
              <a:xfrm>
                <a:off x="1838528" y="194553"/>
                <a:ext cx="337457" cy="322308"/>
                <a:chOff x="0" y="0"/>
                <a:chExt cx="450850" cy="450850"/>
              </a:xfrm>
            </p:grpSpPr>
            <p:pic>
              <p:nvPicPr>
                <p:cNvPr id="64" name="Grafik 63">
                  <a:extLst>
                    <a:ext uri="{FF2B5EF4-FFF2-40B4-BE49-F238E27FC236}">
                      <a16:creationId xmlns:a16="http://schemas.microsoft.com/office/drawing/2014/main" id="{DAA07132-EB92-4D33-BD7F-1C942EE0B8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65" name="Grafik 64">
                  <a:extLst>
                    <a:ext uri="{FF2B5EF4-FFF2-40B4-BE49-F238E27FC236}">
                      <a16:creationId xmlns:a16="http://schemas.microsoft.com/office/drawing/2014/main" id="{E08B947A-1F4B-48D9-AA58-2CF1238EB9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6" name="Gruppieren 15">
                <a:extLst>
                  <a:ext uri="{FF2B5EF4-FFF2-40B4-BE49-F238E27FC236}">
                    <a16:creationId xmlns:a16="http://schemas.microsoft.com/office/drawing/2014/main" id="{C3DF96B2-44E2-424E-8CF6-A5B5D1D49110}"/>
                  </a:ext>
                </a:extLst>
              </p:cNvPr>
              <p:cNvGrpSpPr/>
              <p:nvPr/>
            </p:nvGrpSpPr>
            <p:grpSpPr>
              <a:xfrm>
                <a:off x="0" y="2548647"/>
                <a:ext cx="337457" cy="322308"/>
                <a:chOff x="0" y="0"/>
                <a:chExt cx="450850" cy="450850"/>
              </a:xfrm>
            </p:grpSpPr>
            <p:pic>
              <p:nvPicPr>
                <p:cNvPr id="62" name="Grafik 61">
                  <a:extLst>
                    <a:ext uri="{FF2B5EF4-FFF2-40B4-BE49-F238E27FC236}">
                      <a16:creationId xmlns:a16="http://schemas.microsoft.com/office/drawing/2014/main" id="{DE1542E9-A566-4E99-A288-D574B3B60CA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63" name="Grafik 62">
                  <a:extLst>
                    <a:ext uri="{FF2B5EF4-FFF2-40B4-BE49-F238E27FC236}">
                      <a16:creationId xmlns:a16="http://schemas.microsoft.com/office/drawing/2014/main" id="{D6CF6BFB-B2F8-4F33-BE08-CA2C70A51E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7" name="Gruppieren 16">
                <a:extLst>
                  <a:ext uri="{FF2B5EF4-FFF2-40B4-BE49-F238E27FC236}">
                    <a16:creationId xmlns:a16="http://schemas.microsoft.com/office/drawing/2014/main" id="{5DE3DFA5-5D11-443F-9DEC-BD408D8AC20F}"/>
                  </a:ext>
                </a:extLst>
              </p:cNvPr>
              <p:cNvGrpSpPr/>
              <p:nvPr/>
            </p:nvGrpSpPr>
            <p:grpSpPr>
              <a:xfrm>
                <a:off x="2110902" y="330741"/>
                <a:ext cx="337457" cy="322308"/>
                <a:chOff x="0" y="0"/>
                <a:chExt cx="450850" cy="450850"/>
              </a:xfrm>
            </p:grpSpPr>
            <p:pic>
              <p:nvPicPr>
                <p:cNvPr id="60" name="Grafik 59">
                  <a:extLst>
                    <a:ext uri="{FF2B5EF4-FFF2-40B4-BE49-F238E27FC236}">
                      <a16:creationId xmlns:a16="http://schemas.microsoft.com/office/drawing/2014/main" id="{20E010ED-B279-459D-BDA5-F092DD73959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61" name="Grafik 60">
                  <a:extLst>
                    <a:ext uri="{FF2B5EF4-FFF2-40B4-BE49-F238E27FC236}">
                      <a16:creationId xmlns:a16="http://schemas.microsoft.com/office/drawing/2014/main" id="{5214ED34-3081-45DE-B3A5-C33490500C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8" name="Gruppieren 17">
                <a:extLst>
                  <a:ext uri="{FF2B5EF4-FFF2-40B4-BE49-F238E27FC236}">
                    <a16:creationId xmlns:a16="http://schemas.microsoft.com/office/drawing/2014/main" id="{849FBE7B-50C2-4B75-9B32-C55EDC2F9769}"/>
                  </a:ext>
                </a:extLst>
              </p:cNvPr>
              <p:cNvGrpSpPr/>
              <p:nvPr/>
            </p:nvGrpSpPr>
            <p:grpSpPr>
              <a:xfrm>
                <a:off x="3511685" y="2645924"/>
                <a:ext cx="337457" cy="322308"/>
                <a:chOff x="0" y="0"/>
                <a:chExt cx="450850" cy="450850"/>
              </a:xfrm>
            </p:grpSpPr>
            <p:pic>
              <p:nvPicPr>
                <p:cNvPr id="58" name="Grafik 57">
                  <a:extLst>
                    <a:ext uri="{FF2B5EF4-FFF2-40B4-BE49-F238E27FC236}">
                      <a16:creationId xmlns:a16="http://schemas.microsoft.com/office/drawing/2014/main" id="{09DB5E1E-23BF-4BFC-B05D-409D05936A1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59" name="Grafik 58">
                  <a:extLst>
                    <a:ext uri="{FF2B5EF4-FFF2-40B4-BE49-F238E27FC236}">
                      <a16:creationId xmlns:a16="http://schemas.microsoft.com/office/drawing/2014/main" id="{9976384B-D37B-4068-92C6-92DA381769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19" name="Gruppieren 18">
                <a:extLst>
                  <a:ext uri="{FF2B5EF4-FFF2-40B4-BE49-F238E27FC236}">
                    <a16:creationId xmlns:a16="http://schemas.microsoft.com/office/drawing/2014/main" id="{DA1178B4-B9DE-44A5-9AD8-EFD838844D67}"/>
                  </a:ext>
                </a:extLst>
              </p:cNvPr>
              <p:cNvGrpSpPr/>
              <p:nvPr/>
            </p:nvGrpSpPr>
            <p:grpSpPr>
              <a:xfrm>
                <a:off x="2159541" y="496111"/>
                <a:ext cx="337457" cy="322308"/>
                <a:chOff x="0" y="0"/>
                <a:chExt cx="450850" cy="450850"/>
              </a:xfrm>
            </p:grpSpPr>
            <p:pic>
              <p:nvPicPr>
                <p:cNvPr id="56" name="Grafik 55">
                  <a:extLst>
                    <a:ext uri="{FF2B5EF4-FFF2-40B4-BE49-F238E27FC236}">
                      <a16:creationId xmlns:a16="http://schemas.microsoft.com/office/drawing/2014/main" id="{C281B884-51D8-4E19-B53B-2A1815E7B0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57" name="Grafik 56">
                  <a:extLst>
                    <a:ext uri="{FF2B5EF4-FFF2-40B4-BE49-F238E27FC236}">
                      <a16:creationId xmlns:a16="http://schemas.microsoft.com/office/drawing/2014/main" id="{6F3F5A11-06E7-4CCF-B587-902933776F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0" name="Gruppieren 19">
                <a:extLst>
                  <a:ext uri="{FF2B5EF4-FFF2-40B4-BE49-F238E27FC236}">
                    <a16:creationId xmlns:a16="http://schemas.microsoft.com/office/drawing/2014/main" id="{4D7E69CE-6BEC-498E-B514-AFC291E2663F}"/>
                  </a:ext>
                </a:extLst>
              </p:cNvPr>
              <p:cNvGrpSpPr/>
              <p:nvPr/>
            </p:nvGrpSpPr>
            <p:grpSpPr>
              <a:xfrm>
                <a:off x="2334639" y="398834"/>
                <a:ext cx="337457" cy="322308"/>
                <a:chOff x="0" y="0"/>
                <a:chExt cx="450850" cy="450850"/>
              </a:xfrm>
            </p:grpSpPr>
            <p:pic>
              <p:nvPicPr>
                <p:cNvPr id="54" name="Grafik 53">
                  <a:extLst>
                    <a:ext uri="{FF2B5EF4-FFF2-40B4-BE49-F238E27FC236}">
                      <a16:creationId xmlns:a16="http://schemas.microsoft.com/office/drawing/2014/main" id="{55FC311F-F27B-429C-B0B9-4D43CEDD846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55" name="Grafik 54">
                  <a:extLst>
                    <a:ext uri="{FF2B5EF4-FFF2-40B4-BE49-F238E27FC236}">
                      <a16:creationId xmlns:a16="http://schemas.microsoft.com/office/drawing/2014/main" id="{8F6D4B79-B2DC-4D4A-9380-FEEEC2C00B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1" name="Gruppieren 20">
                <a:extLst>
                  <a:ext uri="{FF2B5EF4-FFF2-40B4-BE49-F238E27FC236}">
                    <a16:creationId xmlns:a16="http://schemas.microsoft.com/office/drawing/2014/main" id="{B8A0EF5E-30A7-4E8C-B5B9-8A8794F0A43D}"/>
                  </a:ext>
                </a:extLst>
              </p:cNvPr>
              <p:cNvGrpSpPr/>
              <p:nvPr/>
            </p:nvGrpSpPr>
            <p:grpSpPr>
              <a:xfrm>
                <a:off x="1001949" y="1643975"/>
                <a:ext cx="337457" cy="322308"/>
                <a:chOff x="0" y="0"/>
                <a:chExt cx="450850" cy="450850"/>
              </a:xfrm>
            </p:grpSpPr>
            <p:pic>
              <p:nvPicPr>
                <p:cNvPr id="52" name="Grafik 51">
                  <a:extLst>
                    <a:ext uri="{FF2B5EF4-FFF2-40B4-BE49-F238E27FC236}">
                      <a16:creationId xmlns:a16="http://schemas.microsoft.com/office/drawing/2014/main" id="{4708E0E9-BB1D-41C0-9526-D992CC6DF1C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53" name="Grafik 52">
                  <a:extLst>
                    <a:ext uri="{FF2B5EF4-FFF2-40B4-BE49-F238E27FC236}">
                      <a16:creationId xmlns:a16="http://schemas.microsoft.com/office/drawing/2014/main" id="{D61B164E-D3E1-4294-81CA-096E74D340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2" name="Gruppieren 21">
                <a:extLst>
                  <a:ext uri="{FF2B5EF4-FFF2-40B4-BE49-F238E27FC236}">
                    <a16:creationId xmlns:a16="http://schemas.microsoft.com/office/drawing/2014/main" id="{4FFEF373-FCA3-436F-BC0F-A60CB62294DC}"/>
                  </a:ext>
                </a:extLst>
              </p:cNvPr>
              <p:cNvGrpSpPr/>
              <p:nvPr/>
            </p:nvGrpSpPr>
            <p:grpSpPr>
              <a:xfrm>
                <a:off x="3511685" y="797668"/>
                <a:ext cx="337457" cy="322308"/>
                <a:chOff x="0" y="0"/>
                <a:chExt cx="450850" cy="450850"/>
              </a:xfrm>
            </p:grpSpPr>
            <p:pic>
              <p:nvPicPr>
                <p:cNvPr id="50" name="Grafik 49">
                  <a:extLst>
                    <a:ext uri="{FF2B5EF4-FFF2-40B4-BE49-F238E27FC236}">
                      <a16:creationId xmlns:a16="http://schemas.microsoft.com/office/drawing/2014/main" id="{4A261DB2-37B0-462E-9C6A-C5D56ADAC1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51" name="Grafik 50">
                  <a:extLst>
                    <a:ext uri="{FF2B5EF4-FFF2-40B4-BE49-F238E27FC236}">
                      <a16:creationId xmlns:a16="http://schemas.microsoft.com/office/drawing/2014/main" id="{2612ABCD-B633-4C71-80C1-52648854E2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3" name="Gruppieren 22">
                <a:extLst>
                  <a:ext uri="{FF2B5EF4-FFF2-40B4-BE49-F238E27FC236}">
                    <a16:creationId xmlns:a16="http://schemas.microsoft.com/office/drawing/2014/main" id="{86D7DC52-33E0-47E6-A1E7-7AA5C382D92E}"/>
                  </a:ext>
                </a:extLst>
              </p:cNvPr>
              <p:cNvGrpSpPr/>
              <p:nvPr/>
            </p:nvGrpSpPr>
            <p:grpSpPr>
              <a:xfrm>
                <a:off x="2840477" y="583660"/>
                <a:ext cx="337457" cy="322308"/>
                <a:chOff x="0" y="0"/>
                <a:chExt cx="450850" cy="450850"/>
              </a:xfrm>
            </p:grpSpPr>
            <p:pic>
              <p:nvPicPr>
                <p:cNvPr id="48" name="Grafik 47">
                  <a:extLst>
                    <a:ext uri="{FF2B5EF4-FFF2-40B4-BE49-F238E27FC236}">
                      <a16:creationId xmlns:a16="http://schemas.microsoft.com/office/drawing/2014/main" id="{B17892C0-5113-4E39-8A14-DE496FB534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49" name="Grafik 48">
                  <a:extLst>
                    <a:ext uri="{FF2B5EF4-FFF2-40B4-BE49-F238E27FC236}">
                      <a16:creationId xmlns:a16="http://schemas.microsoft.com/office/drawing/2014/main" id="{67343306-D323-47F5-83F6-E91AB65A20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4" name="Gruppieren 23">
                <a:extLst>
                  <a:ext uri="{FF2B5EF4-FFF2-40B4-BE49-F238E27FC236}">
                    <a16:creationId xmlns:a16="http://schemas.microsoft.com/office/drawing/2014/main" id="{9CF8B86E-9261-435C-BC37-7775A8EA8496}"/>
                  </a:ext>
                </a:extLst>
              </p:cNvPr>
              <p:cNvGrpSpPr/>
              <p:nvPr/>
            </p:nvGrpSpPr>
            <p:grpSpPr>
              <a:xfrm>
                <a:off x="2850204" y="1167319"/>
                <a:ext cx="337457" cy="322308"/>
                <a:chOff x="0" y="0"/>
                <a:chExt cx="450850" cy="450850"/>
              </a:xfrm>
            </p:grpSpPr>
            <p:pic>
              <p:nvPicPr>
                <p:cNvPr id="46" name="Grafik 45">
                  <a:extLst>
                    <a:ext uri="{FF2B5EF4-FFF2-40B4-BE49-F238E27FC236}">
                      <a16:creationId xmlns:a16="http://schemas.microsoft.com/office/drawing/2014/main" id="{6EC28F2A-9327-45A7-B3AB-86D44B8CF5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47" name="Grafik 46">
                  <a:extLst>
                    <a:ext uri="{FF2B5EF4-FFF2-40B4-BE49-F238E27FC236}">
                      <a16:creationId xmlns:a16="http://schemas.microsoft.com/office/drawing/2014/main" id="{87D03118-8089-4FCF-A460-BE854D06F3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5" name="Gruppieren 24">
                <a:extLst>
                  <a:ext uri="{FF2B5EF4-FFF2-40B4-BE49-F238E27FC236}">
                    <a16:creationId xmlns:a16="http://schemas.microsoft.com/office/drawing/2014/main" id="{61799AB7-8A60-4541-835A-0FAE269FBBE8}"/>
                  </a:ext>
                </a:extLst>
              </p:cNvPr>
              <p:cNvGrpSpPr/>
              <p:nvPr/>
            </p:nvGrpSpPr>
            <p:grpSpPr>
              <a:xfrm>
                <a:off x="3073941" y="38911"/>
                <a:ext cx="337457" cy="322308"/>
                <a:chOff x="0" y="0"/>
                <a:chExt cx="450850" cy="450850"/>
              </a:xfrm>
            </p:grpSpPr>
            <p:pic>
              <p:nvPicPr>
                <p:cNvPr id="44" name="Grafik 43">
                  <a:extLst>
                    <a:ext uri="{FF2B5EF4-FFF2-40B4-BE49-F238E27FC236}">
                      <a16:creationId xmlns:a16="http://schemas.microsoft.com/office/drawing/2014/main" id="{F86239A1-AB6C-4EE7-88F4-A3280594D5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45" name="Grafik 44">
                  <a:extLst>
                    <a:ext uri="{FF2B5EF4-FFF2-40B4-BE49-F238E27FC236}">
                      <a16:creationId xmlns:a16="http://schemas.microsoft.com/office/drawing/2014/main" id="{3FFEAACF-3DD8-40B0-BB73-1B44397A42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6" name="Gruppieren 25">
                <a:extLst>
                  <a:ext uri="{FF2B5EF4-FFF2-40B4-BE49-F238E27FC236}">
                    <a16:creationId xmlns:a16="http://schemas.microsoft.com/office/drawing/2014/main" id="{E077DED0-B4B9-43A4-8678-9A61FBDB19DA}"/>
                  </a:ext>
                </a:extLst>
              </p:cNvPr>
              <p:cNvGrpSpPr/>
              <p:nvPr/>
            </p:nvGrpSpPr>
            <p:grpSpPr>
              <a:xfrm>
                <a:off x="2509736" y="233464"/>
                <a:ext cx="337457" cy="322308"/>
                <a:chOff x="0" y="0"/>
                <a:chExt cx="450850" cy="450850"/>
              </a:xfrm>
            </p:grpSpPr>
            <p:pic>
              <p:nvPicPr>
                <p:cNvPr id="42" name="Grafik 41">
                  <a:extLst>
                    <a:ext uri="{FF2B5EF4-FFF2-40B4-BE49-F238E27FC236}">
                      <a16:creationId xmlns:a16="http://schemas.microsoft.com/office/drawing/2014/main" id="{9D99723B-3896-478B-B865-D32F7B76B89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43" name="Grafik 42">
                  <a:extLst>
                    <a:ext uri="{FF2B5EF4-FFF2-40B4-BE49-F238E27FC236}">
                      <a16:creationId xmlns:a16="http://schemas.microsoft.com/office/drawing/2014/main" id="{4696AA4A-EA73-4FFD-A838-0D1B65D7B6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7" name="Gruppieren 26">
                <a:extLst>
                  <a:ext uri="{FF2B5EF4-FFF2-40B4-BE49-F238E27FC236}">
                    <a16:creationId xmlns:a16="http://schemas.microsoft.com/office/drawing/2014/main" id="{612114FD-AEBF-4D6F-B87D-53CCF272604D}"/>
                  </a:ext>
                </a:extLst>
              </p:cNvPr>
              <p:cNvGrpSpPr/>
              <p:nvPr/>
            </p:nvGrpSpPr>
            <p:grpSpPr>
              <a:xfrm>
                <a:off x="3112851" y="632298"/>
                <a:ext cx="337457" cy="322308"/>
                <a:chOff x="0" y="0"/>
                <a:chExt cx="450850" cy="450850"/>
              </a:xfrm>
            </p:grpSpPr>
            <p:pic>
              <p:nvPicPr>
                <p:cNvPr id="40" name="Grafik 39">
                  <a:extLst>
                    <a:ext uri="{FF2B5EF4-FFF2-40B4-BE49-F238E27FC236}">
                      <a16:creationId xmlns:a16="http://schemas.microsoft.com/office/drawing/2014/main" id="{A2C139D6-97E5-40F7-A284-AF5EABCE83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41" name="Grafik 40">
                  <a:extLst>
                    <a:ext uri="{FF2B5EF4-FFF2-40B4-BE49-F238E27FC236}">
                      <a16:creationId xmlns:a16="http://schemas.microsoft.com/office/drawing/2014/main" id="{D8B6E746-BCB2-4956-BD2B-EFD093CFD4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8" name="Gruppieren 27">
                <a:extLst>
                  <a:ext uri="{FF2B5EF4-FFF2-40B4-BE49-F238E27FC236}">
                    <a16:creationId xmlns:a16="http://schemas.microsoft.com/office/drawing/2014/main" id="{C50D7B19-696D-4468-92AC-00818962EE3B}"/>
                  </a:ext>
                </a:extLst>
              </p:cNvPr>
              <p:cNvGrpSpPr/>
              <p:nvPr/>
            </p:nvGrpSpPr>
            <p:grpSpPr>
              <a:xfrm>
                <a:off x="3112851" y="758758"/>
                <a:ext cx="337457" cy="322308"/>
                <a:chOff x="0" y="0"/>
                <a:chExt cx="450850" cy="450850"/>
              </a:xfrm>
            </p:grpSpPr>
            <p:pic>
              <p:nvPicPr>
                <p:cNvPr id="38" name="Grafik 37">
                  <a:extLst>
                    <a:ext uri="{FF2B5EF4-FFF2-40B4-BE49-F238E27FC236}">
                      <a16:creationId xmlns:a16="http://schemas.microsoft.com/office/drawing/2014/main" id="{236D343C-0147-4F4A-BAA6-F7763D5D99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39" name="Grafik 38">
                  <a:extLst>
                    <a:ext uri="{FF2B5EF4-FFF2-40B4-BE49-F238E27FC236}">
                      <a16:creationId xmlns:a16="http://schemas.microsoft.com/office/drawing/2014/main" id="{58C32312-7958-4CEA-867E-4049DA5BC7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29" name="Gruppieren 28">
                <a:extLst>
                  <a:ext uri="{FF2B5EF4-FFF2-40B4-BE49-F238E27FC236}">
                    <a16:creationId xmlns:a16="http://schemas.microsoft.com/office/drawing/2014/main" id="{1BB83884-3BD2-45DC-B3F9-FBE1623EC3FD}"/>
                  </a:ext>
                </a:extLst>
              </p:cNvPr>
              <p:cNvGrpSpPr/>
              <p:nvPr/>
            </p:nvGrpSpPr>
            <p:grpSpPr>
              <a:xfrm>
                <a:off x="2811294" y="768485"/>
                <a:ext cx="337457" cy="322308"/>
                <a:chOff x="0" y="0"/>
                <a:chExt cx="450850" cy="450850"/>
              </a:xfrm>
            </p:grpSpPr>
            <p:pic>
              <p:nvPicPr>
                <p:cNvPr id="36" name="Grafik 35">
                  <a:extLst>
                    <a:ext uri="{FF2B5EF4-FFF2-40B4-BE49-F238E27FC236}">
                      <a16:creationId xmlns:a16="http://schemas.microsoft.com/office/drawing/2014/main" id="{92C1BA4B-A397-41D2-AE58-419FBEF92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37" name="Grafik 36">
                  <a:extLst>
                    <a:ext uri="{FF2B5EF4-FFF2-40B4-BE49-F238E27FC236}">
                      <a16:creationId xmlns:a16="http://schemas.microsoft.com/office/drawing/2014/main" id="{2508E333-0D55-44F3-8838-3014438C01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30" name="Gruppieren 29">
                <a:extLst>
                  <a:ext uri="{FF2B5EF4-FFF2-40B4-BE49-F238E27FC236}">
                    <a16:creationId xmlns:a16="http://schemas.microsoft.com/office/drawing/2014/main" id="{05B257F8-829F-401E-8211-1A2F9D182A2B}"/>
                  </a:ext>
                </a:extLst>
              </p:cNvPr>
              <p:cNvGrpSpPr/>
              <p:nvPr/>
            </p:nvGrpSpPr>
            <p:grpSpPr>
              <a:xfrm>
                <a:off x="3287949" y="0"/>
                <a:ext cx="337457" cy="322308"/>
                <a:chOff x="0" y="0"/>
                <a:chExt cx="450850" cy="450850"/>
              </a:xfrm>
            </p:grpSpPr>
            <p:pic>
              <p:nvPicPr>
                <p:cNvPr id="34" name="Grafik 33">
                  <a:extLst>
                    <a:ext uri="{FF2B5EF4-FFF2-40B4-BE49-F238E27FC236}">
                      <a16:creationId xmlns:a16="http://schemas.microsoft.com/office/drawing/2014/main" id="{18DE77EC-E205-43C9-94B9-9432F1F05B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35" name="Grafik 34">
                  <a:extLst>
                    <a:ext uri="{FF2B5EF4-FFF2-40B4-BE49-F238E27FC236}">
                      <a16:creationId xmlns:a16="http://schemas.microsoft.com/office/drawing/2014/main" id="{7EDD14C4-32FF-46BF-8E00-5890C374D5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nvGrpSpPr>
              <p:cNvPr id="31" name="Gruppieren 30">
                <a:extLst>
                  <a:ext uri="{FF2B5EF4-FFF2-40B4-BE49-F238E27FC236}">
                    <a16:creationId xmlns:a16="http://schemas.microsoft.com/office/drawing/2014/main" id="{021E4EDD-9A1D-48FD-BF07-A9C3B047591A}"/>
                  </a:ext>
                </a:extLst>
              </p:cNvPr>
              <p:cNvGrpSpPr/>
              <p:nvPr/>
            </p:nvGrpSpPr>
            <p:grpSpPr>
              <a:xfrm>
                <a:off x="1673158" y="369651"/>
                <a:ext cx="337457" cy="322308"/>
                <a:chOff x="0" y="0"/>
                <a:chExt cx="450850" cy="450850"/>
              </a:xfrm>
            </p:grpSpPr>
            <p:pic>
              <p:nvPicPr>
                <p:cNvPr id="32" name="Grafik 31">
                  <a:extLst>
                    <a:ext uri="{FF2B5EF4-FFF2-40B4-BE49-F238E27FC236}">
                      <a16:creationId xmlns:a16="http://schemas.microsoft.com/office/drawing/2014/main" id="{B2050433-1C37-4852-80D6-FFC2D4E88D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0" y="0"/>
                  <a:ext cx="450850" cy="450850"/>
                </a:xfrm>
                <a:prstGeom prst="rect">
                  <a:avLst/>
                </a:prstGeom>
              </p:spPr>
            </p:pic>
            <p:pic>
              <p:nvPicPr>
                <p:cNvPr id="33" name="Grafik 32">
                  <a:extLst>
                    <a:ext uri="{FF2B5EF4-FFF2-40B4-BE49-F238E27FC236}">
                      <a16:creationId xmlns:a16="http://schemas.microsoft.com/office/drawing/2014/main" id="{C3AC9389-F55F-4BC4-B9C0-DB27A836C9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90" t="4394" r="4623" b="67233"/>
                <a:stretch/>
              </p:blipFill>
              <p:spPr bwMode="auto">
                <a:xfrm>
                  <a:off x="122221" y="45268"/>
                  <a:ext cx="212725" cy="208915"/>
                </a:xfrm>
                <a:prstGeom prst="ellipse">
                  <a:avLst/>
                </a:prstGeom>
                <a:ln>
                  <a:noFill/>
                </a:ln>
                <a:extLst>
                  <a:ext uri="{53640926-AAD7-44D8-BBD7-CCE9431645EC}">
                    <a14:shadowObscured xmlns:a14="http://schemas.microsoft.com/office/drawing/2010/main"/>
                  </a:ext>
                </a:extLst>
              </p:spPr>
            </p:pic>
          </p:grpSp>
        </p:grpSp>
      </p:grpSp>
    </p:spTree>
    <p:extLst>
      <p:ext uri="{BB962C8B-B14F-4D97-AF65-F5344CB8AC3E}">
        <p14:creationId xmlns:p14="http://schemas.microsoft.com/office/powerpoint/2010/main" val="3342226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48" y="188640"/>
            <a:ext cx="8229600" cy="1143000"/>
          </a:xfrm>
        </p:spPr>
        <p:txBody>
          <a:bodyPr/>
          <a:lstStyle/>
          <a:p>
            <a:r>
              <a:rPr lang="de-DE" sz="3200" dirty="0"/>
              <a:t>Kommunikation</a:t>
            </a:r>
          </a:p>
        </p:txBody>
      </p:sp>
      <p:sp>
        <p:nvSpPr>
          <p:cNvPr id="5" name="Inhaltsplatzhalter 2"/>
          <p:cNvSpPr txBox="1">
            <a:spLocks/>
          </p:cNvSpPr>
          <p:nvPr/>
        </p:nvSpPr>
        <p:spPr bwMode="auto">
          <a:xfrm>
            <a:off x="3203848" y="4941168"/>
            <a:ext cx="4464496"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50000"/>
              </a:spcBef>
              <a:spcAft>
                <a:spcPct val="0"/>
              </a:spcAft>
              <a:buClr>
                <a:srgbClr val="C52128"/>
              </a:buClr>
              <a:buFont typeface="Wingdings" pitchFamily="2" charset="2"/>
              <a:buChar char="n"/>
              <a:defRPr sz="3200">
                <a:solidFill>
                  <a:schemeClr val="tx1"/>
                </a:solidFill>
                <a:latin typeface="+mn-lt"/>
                <a:ea typeface="MS PGothic" pitchFamily="34" charset="-128"/>
                <a:cs typeface="ＭＳ Ｐゴシック" charset="0"/>
              </a:defRPr>
            </a:lvl1pPr>
            <a:lvl2pPr marL="803275" indent="-346075" algn="l" rtl="0" eaLnBrk="0" fontAlgn="base" hangingPunct="0">
              <a:spcBef>
                <a:spcPct val="20000"/>
              </a:spcBef>
              <a:spcAft>
                <a:spcPct val="0"/>
              </a:spcAft>
              <a:buClr>
                <a:srgbClr val="C52128"/>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C52128"/>
              </a:buClr>
              <a:buFont typeface="Times" pitchFamily="18"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de-DE" sz="2800" kern="0" dirty="0">
              <a:latin typeface="Verdana" charset="0"/>
            </a:endParaRPr>
          </a:p>
          <a:p>
            <a:endParaRPr lang="de-DE" sz="2800" kern="0" dirty="0">
              <a:latin typeface="Verdana" charset="0"/>
            </a:endParaRPr>
          </a:p>
        </p:txBody>
      </p:sp>
      <p:pic>
        <p:nvPicPr>
          <p:cNvPr id="8" name="Grafik 7" descr="Ein Bild, das Gras, draußen, Person, Mann enthält.&#10;&#10;Automatisch generierte Beschreibung">
            <a:extLst>
              <a:ext uri="{FF2B5EF4-FFF2-40B4-BE49-F238E27FC236}">
                <a16:creationId xmlns:a16="http://schemas.microsoft.com/office/drawing/2014/main" id="{5EE6DB3D-7ACB-4291-BB58-42B3C56F95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4" y="4585127"/>
            <a:ext cx="3217912" cy="1563705"/>
          </a:xfrm>
          <a:prstGeom prst="rect">
            <a:avLst/>
          </a:prstGeom>
        </p:spPr>
      </p:pic>
      <p:pic>
        <p:nvPicPr>
          <p:cNvPr id="9" name="Grafik 8" descr="Ein Bild, das drinnen, Tisch, Person, Essen enthält.&#10;&#10;Automatisch generierte Beschreibung">
            <a:extLst>
              <a:ext uri="{FF2B5EF4-FFF2-40B4-BE49-F238E27FC236}">
                <a16:creationId xmlns:a16="http://schemas.microsoft.com/office/drawing/2014/main" id="{D88BFCB9-AE1B-4286-B75C-F527461D2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622" y="1254491"/>
            <a:ext cx="3419872" cy="4894341"/>
          </a:xfrm>
          <a:prstGeom prst="rect">
            <a:avLst/>
          </a:prstGeom>
        </p:spPr>
      </p:pic>
      <p:pic>
        <p:nvPicPr>
          <p:cNvPr id="10" name="Grafik 9" descr="Ein Bild, das Person, Frau, stehend, Mann enthält.&#10;&#10;Automatisch generierte Beschreibung">
            <a:extLst>
              <a:ext uri="{FF2B5EF4-FFF2-40B4-BE49-F238E27FC236}">
                <a16:creationId xmlns:a16="http://schemas.microsoft.com/office/drawing/2014/main" id="{6B9FB7C7-0EB9-418D-A47E-0E0B4B33A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4" y="2934874"/>
            <a:ext cx="3217912" cy="1563704"/>
          </a:xfrm>
          <a:prstGeom prst="rect">
            <a:avLst/>
          </a:prstGeom>
        </p:spPr>
      </p:pic>
      <p:pic>
        <p:nvPicPr>
          <p:cNvPr id="11" name="Grafik 10" descr="Ein Bild, das Screenshot enthält.&#10;&#10;Automatisch generierte Beschreibung">
            <a:extLst>
              <a:ext uri="{FF2B5EF4-FFF2-40B4-BE49-F238E27FC236}">
                <a16:creationId xmlns:a16="http://schemas.microsoft.com/office/drawing/2014/main" id="{BA0C9428-5233-4BE8-A8E5-542D740BB5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64" y="1284621"/>
            <a:ext cx="3217912" cy="1563704"/>
          </a:xfrm>
          <a:prstGeom prst="rect">
            <a:avLst/>
          </a:prstGeom>
        </p:spPr>
      </p:pic>
    </p:spTree>
    <p:extLst>
      <p:ext uri="{BB962C8B-B14F-4D97-AF65-F5344CB8AC3E}">
        <p14:creationId xmlns:p14="http://schemas.microsoft.com/office/powerpoint/2010/main" val="622967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76A97-CC39-4AC2-83F0-DC129F71550F}"/>
              </a:ext>
            </a:extLst>
          </p:cNvPr>
          <p:cNvSpPr>
            <a:spLocks noGrp="1"/>
          </p:cNvSpPr>
          <p:nvPr>
            <p:ph type="title"/>
          </p:nvPr>
        </p:nvSpPr>
        <p:spPr/>
        <p:txBody>
          <a:bodyPr/>
          <a:lstStyle/>
          <a:p>
            <a:r>
              <a:rPr lang="de-CH" sz="3200" i="1" dirty="0">
                <a:solidFill>
                  <a:schemeClr val="tx1">
                    <a:lumMod val="50000"/>
                    <a:lumOff val="50000"/>
                  </a:schemeClr>
                </a:solidFill>
              </a:rPr>
              <a:t>Ausblick 2019 </a:t>
            </a:r>
            <a:r>
              <a:rPr lang="de-CH" sz="3200" dirty="0"/>
              <a:t>/ Erreicht 2019</a:t>
            </a:r>
          </a:p>
        </p:txBody>
      </p:sp>
      <p:sp>
        <p:nvSpPr>
          <p:cNvPr id="3" name="Inhaltsplatzhalter 2">
            <a:extLst>
              <a:ext uri="{FF2B5EF4-FFF2-40B4-BE49-F238E27FC236}">
                <a16:creationId xmlns:a16="http://schemas.microsoft.com/office/drawing/2014/main" id="{4EC1B639-510B-48A9-9A48-ACEF0DD70532}"/>
              </a:ext>
            </a:extLst>
          </p:cNvPr>
          <p:cNvSpPr>
            <a:spLocks noGrp="1"/>
          </p:cNvSpPr>
          <p:nvPr>
            <p:ph idx="1"/>
          </p:nvPr>
        </p:nvSpPr>
        <p:spPr>
          <a:xfrm>
            <a:off x="457200" y="1268760"/>
            <a:ext cx="8229600" cy="4680520"/>
          </a:xfrm>
        </p:spPr>
        <p:txBody>
          <a:bodyPr/>
          <a:lstStyle/>
          <a:p>
            <a:r>
              <a:rPr lang="de-CH" sz="1800" i="1" dirty="0">
                <a:solidFill>
                  <a:schemeClr val="tx1">
                    <a:lumMod val="50000"/>
                    <a:lumOff val="50000"/>
                  </a:schemeClr>
                </a:solidFill>
              </a:rPr>
              <a:t>Coop: Einlösen der Option um weitere zwei Jahre; Basis erfolgreiche Durchführung 2018</a:t>
            </a:r>
            <a:br>
              <a:rPr lang="de-CH" sz="1800" i="1" dirty="0"/>
            </a:br>
            <a:r>
              <a:rPr lang="de-CH" sz="1800" b="1" dirty="0">
                <a:solidFill>
                  <a:srgbClr val="B80832"/>
                </a:solidFill>
              </a:rPr>
              <a:t>=&gt; Zusage erfolgt, bis Ende 2020 gesichert</a:t>
            </a:r>
          </a:p>
          <a:p>
            <a:r>
              <a:rPr lang="de-CH" sz="1800" i="1" dirty="0">
                <a:solidFill>
                  <a:schemeClr val="tx1">
                    <a:lumMod val="50000"/>
                    <a:lumOff val="50000"/>
                  </a:schemeClr>
                </a:solidFill>
              </a:rPr>
              <a:t>Reorganisation Projektkoordination</a:t>
            </a:r>
          </a:p>
          <a:p>
            <a:pPr lvl="1"/>
            <a:r>
              <a:rPr lang="de-CH" sz="1800" i="1" dirty="0">
                <a:solidFill>
                  <a:schemeClr val="tx1">
                    <a:lumMod val="50000"/>
                    <a:lumOff val="50000"/>
                  </a:schemeClr>
                </a:solidFill>
              </a:rPr>
              <a:t>Siehe auch Stellenausschreibung </a:t>
            </a:r>
            <a:r>
              <a:rPr lang="de-CH" sz="1800" b="1" dirty="0">
                <a:solidFill>
                  <a:srgbClr val="B80832"/>
                </a:solidFill>
              </a:rPr>
              <a:t>=&gt; Projektleiter eingestellt (Matthias Baur)</a:t>
            </a:r>
          </a:p>
          <a:p>
            <a:pPr lvl="1"/>
            <a:r>
              <a:rPr lang="de-CH" sz="1800" i="1" dirty="0">
                <a:solidFill>
                  <a:schemeClr val="tx1">
                    <a:lumMod val="50000"/>
                    <a:lumOff val="50000"/>
                  </a:schemeClr>
                </a:solidFill>
              </a:rPr>
              <a:t>Nutzung von Synergien mit sCOOL </a:t>
            </a:r>
            <a:r>
              <a:rPr lang="de-CH" sz="1800" b="1" dirty="0">
                <a:solidFill>
                  <a:srgbClr val="B80832"/>
                </a:solidFill>
              </a:rPr>
              <a:t>=&gt; zu wenige </a:t>
            </a:r>
            <a:r>
              <a:rPr lang="de-CH" sz="1800" b="1" dirty="0" err="1">
                <a:solidFill>
                  <a:srgbClr val="B80832"/>
                </a:solidFill>
              </a:rPr>
              <a:t>sCOOL</a:t>
            </a:r>
            <a:r>
              <a:rPr lang="de-CH" sz="1800" b="1" dirty="0">
                <a:solidFill>
                  <a:srgbClr val="B80832"/>
                </a:solidFill>
              </a:rPr>
              <a:t>- Etappen bedienen können (zu wenig Interesse bei Schulen/Gemeinden)</a:t>
            </a:r>
          </a:p>
          <a:p>
            <a:r>
              <a:rPr lang="de-CH" sz="1800" i="1" dirty="0">
                <a:solidFill>
                  <a:schemeClr val="tx1">
                    <a:lumMod val="50000"/>
                    <a:lumOff val="50000"/>
                  </a:schemeClr>
                </a:solidFill>
              </a:rPr>
              <a:t>Geografischer Ausbau </a:t>
            </a:r>
            <a:r>
              <a:rPr lang="de-CH" sz="1800" b="1" dirty="0">
                <a:solidFill>
                  <a:srgbClr val="B80832"/>
                </a:solidFill>
              </a:rPr>
              <a:t>=&gt; Westschweiz 2 Events, </a:t>
            </a:r>
            <a:br>
              <a:rPr lang="de-CH" sz="1800" b="1" dirty="0">
                <a:solidFill>
                  <a:srgbClr val="B80832"/>
                </a:solidFill>
              </a:rPr>
            </a:br>
            <a:r>
              <a:rPr lang="de-CH" sz="1800" b="1" dirty="0">
                <a:solidFill>
                  <a:srgbClr val="B80832"/>
                </a:solidFill>
              </a:rPr>
              <a:t>Tessin 1 Event, weitere Anfragen in neuen Regionen konnten wegen Terminkollision nicht bedient werden</a:t>
            </a:r>
          </a:p>
          <a:p>
            <a:r>
              <a:rPr lang="de-CH" sz="1800" dirty="0">
                <a:solidFill>
                  <a:schemeClr val="tx1">
                    <a:lumMod val="50000"/>
                    <a:lumOff val="50000"/>
                  </a:schemeClr>
                </a:solidFill>
              </a:rPr>
              <a:t>Zusammenarbeit mit Vereinen und Regionen weiter ausbauen </a:t>
            </a:r>
            <a:r>
              <a:rPr lang="de-CH" sz="1800" b="1" dirty="0">
                <a:solidFill>
                  <a:srgbClr val="B80832"/>
                </a:solidFill>
              </a:rPr>
              <a:t>=&gt; </a:t>
            </a:r>
            <a:r>
              <a:rPr lang="de-CH" sz="1800" b="1" dirty="0" err="1">
                <a:solidFill>
                  <a:srgbClr val="B80832"/>
                </a:solidFill>
              </a:rPr>
              <a:t>Schweiz.Bewegt</a:t>
            </a:r>
            <a:r>
              <a:rPr lang="de-CH" sz="1800" b="1" dirty="0">
                <a:solidFill>
                  <a:srgbClr val="B80832"/>
                </a:solidFill>
              </a:rPr>
              <a:t> (von COOP) erreicht (2 Events), div. OL-Ferne Events bedient</a:t>
            </a:r>
          </a:p>
        </p:txBody>
      </p:sp>
    </p:spTree>
    <p:extLst>
      <p:ext uri="{BB962C8B-B14F-4D97-AF65-F5344CB8AC3E}">
        <p14:creationId xmlns:p14="http://schemas.microsoft.com/office/powerpoint/2010/main" val="1328079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76A97-CC39-4AC2-83F0-DC129F71550F}"/>
              </a:ext>
            </a:extLst>
          </p:cNvPr>
          <p:cNvSpPr>
            <a:spLocks noGrp="1"/>
          </p:cNvSpPr>
          <p:nvPr>
            <p:ph type="title"/>
          </p:nvPr>
        </p:nvSpPr>
        <p:spPr/>
        <p:txBody>
          <a:bodyPr/>
          <a:lstStyle/>
          <a:p>
            <a:r>
              <a:rPr lang="de-CH" sz="3200" dirty="0"/>
              <a:t>Ausblick 2020</a:t>
            </a:r>
          </a:p>
        </p:txBody>
      </p:sp>
      <p:sp>
        <p:nvSpPr>
          <p:cNvPr id="3" name="Inhaltsplatzhalter 2">
            <a:extLst>
              <a:ext uri="{FF2B5EF4-FFF2-40B4-BE49-F238E27FC236}">
                <a16:creationId xmlns:a16="http://schemas.microsoft.com/office/drawing/2014/main" id="{4EC1B639-510B-48A9-9A48-ACEF0DD70532}"/>
              </a:ext>
            </a:extLst>
          </p:cNvPr>
          <p:cNvSpPr>
            <a:spLocks noGrp="1"/>
          </p:cNvSpPr>
          <p:nvPr>
            <p:ph idx="1"/>
          </p:nvPr>
        </p:nvSpPr>
        <p:spPr/>
        <p:txBody>
          <a:bodyPr/>
          <a:lstStyle/>
          <a:p>
            <a:r>
              <a:rPr lang="de-CH" sz="2000" dirty="0"/>
              <a:t>Noch ohne Werbung/Akquisition: Anfragen um (Wieder-) Durchführung FamCOOL, Stand 01. Nov.2019: </a:t>
            </a:r>
            <a:r>
              <a:rPr lang="de-CH" sz="2000" b="1" dirty="0"/>
              <a:t>9</a:t>
            </a:r>
          </a:p>
          <a:p>
            <a:r>
              <a:rPr lang="de-CH" sz="2000" dirty="0"/>
              <a:t>Dienstleistungen Swiss Orienteering für Vereine optimieren</a:t>
            </a:r>
          </a:p>
          <a:p>
            <a:r>
              <a:rPr lang="de-CH" sz="2000" dirty="0"/>
              <a:t>Nutzen für Vereine besser darstellen («Abholen» der Interessenten =&gt; potentielle Neumitglieder)</a:t>
            </a:r>
          </a:p>
          <a:p>
            <a:r>
              <a:rPr lang="de-CH" sz="2000" dirty="0"/>
              <a:t>Zusammenarbeit sCOOL verbessern =&gt; mehr sCOOL-Etappen bedienen</a:t>
            </a:r>
          </a:p>
          <a:p>
            <a:r>
              <a:rPr lang="de-CH" sz="2000" dirty="0"/>
              <a:t>Eventleiter finden (ähnlich </a:t>
            </a:r>
            <a:r>
              <a:rPr lang="de-CH" sz="2000" dirty="0" err="1"/>
              <a:t>Tourleiter</a:t>
            </a:r>
            <a:r>
              <a:rPr lang="de-CH" sz="2000" dirty="0"/>
              <a:t> sCOOL)</a:t>
            </a:r>
          </a:p>
          <a:p>
            <a:r>
              <a:rPr lang="de-CH" sz="2000" dirty="0"/>
              <a:t>Event in anderen Sprachregionen etablieren</a:t>
            </a:r>
          </a:p>
          <a:p>
            <a:r>
              <a:rPr lang="de-CH" sz="2000" dirty="0"/>
              <a:t>Vertragsverlängerung mit Coop erzielen (2021/2022)</a:t>
            </a:r>
          </a:p>
        </p:txBody>
      </p:sp>
    </p:spTree>
    <p:extLst>
      <p:ext uri="{BB962C8B-B14F-4D97-AF65-F5344CB8AC3E}">
        <p14:creationId xmlns:p14="http://schemas.microsoft.com/office/powerpoint/2010/main" val="3856313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Swiss-O-Finder</a:t>
            </a:r>
          </a:p>
        </p:txBody>
      </p:sp>
      <p:sp>
        <p:nvSpPr>
          <p:cNvPr id="3" name="Inhaltsplatzhalter 2"/>
          <p:cNvSpPr>
            <a:spLocks noGrp="1"/>
          </p:cNvSpPr>
          <p:nvPr>
            <p:ph idx="1"/>
          </p:nvPr>
        </p:nvSpPr>
        <p:spPr/>
        <p:txBody>
          <a:bodyPr/>
          <a:lstStyle/>
          <a:p>
            <a:pPr>
              <a:buNone/>
            </a:pPr>
            <a:r>
              <a:rPr lang="de-DE" dirty="0"/>
              <a:t> </a:t>
            </a:r>
          </a:p>
        </p:txBody>
      </p:sp>
      <p:pic>
        <p:nvPicPr>
          <p:cNvPr id="6" name="Grafik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0463" y="2348880"/>
            <a:ext cx="6660232" cy="1582526"/>
          </a:xfrm>
          <a:prstGeom prst="rect">
            <a:avLst/>
          </a:prstGeom>
        </p:spPr>
      </p:pic>
      <p:sp>
        <p:nvSpPr>
          <p:cNvPr id="5" name="Inhaltsplatzhalter 2"/>
          <p:cNvSpPr txBox="1">
            <a:spLocks/>
          </p:cNvSpPr>
          <p:nvPr/>
        </p:nvSpPr>
        <p:spPr bwMode="auto">
          <a:xfrm>
            <a:off x="1170179" y="5013176"/>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50000"/>
              </a:spcBef>
              <a:spcAft>
                <a:spcPct val="0"/>
              </a:spcAft>
              <a:buClr>
                <a:srgbClr val="C52128"/>
              </a:buClr>
              <a:buFont typeface="Wingdings" pitchFamily="2" charset="2"/>
              <a:buChar char="n"/>
              <a:defRPr sz="3200">
                <a:solidFill>
                  <a:schemeClr val="tx1"/>
                </a:solidFill>
                <a:latin typeface="+mn-lt"/>
                <a:ea typeface="MS PGothic" pitchFamily="34" charset="-128"/>
                <a:cs typeface="ＭＳ Ｐゴシック" charset="0"/>
              </a:defRPr>
            </a:lvl1pPr>
            <a:lvl2pPr marL="803275" indent="-346075" algn="l" rtl="0" eaLnBrk="0" fontAlgn="base" hangingPunct="0">
              <a:spcBef>
                <a:spcPct val="20000"/>
              </a:spcBef>
              <a:spcAft>
                <a:spcPct val="0"/>
              </a:spcAft>
              <a:buClr>
                <a:srgbClr val="C52128"/>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C52128"/>
              </a:buClr>
              <a:buFont typeface="Times" pitchFamily="18"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endParaRPr lang="de-DE" sz="2800" kern="0" dirty="0">
              <a:latin typeface="Verdana" charset="0"/>
            </a:endParaRPr>
          </a:p>
        </p:txBody>
      </p:sp>
    </p:spTree>
    <p:extLst>
      <p:ext uri="{BB962C8B-B14F-4D97-AF65-F5344CB8AC3E}">
        <p14:creationId xmlns:p14="http://schemas.microsoft.com/office/powerpoint/2010/main" val="747445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Update &amp; Finanzen</a:t>
            </a:r>
          </a:p>
        </p:txBody>
      </p:sp>
      <p:sp>
        <p:nvSpPr>
          <p:cNvPr id="4" name="Inhaltsplatzhalter 3">
            <a:extLst>
              <a:ext uri="{FF2B5EF4-FFF2-40B4-BE49-F238E27FC236}">
                <a16:creationId xmlns:a16="http://schemas.microsoft.com/office/drawing/2014/main" id="{F4684B70-7691-463C-BDB2-009A3331A0F3}"/>
              </a:ext>
            </a:extLst>
          </p:cNvPr>
          <p:cNvSpPr>
            <a:spLocks noGrp="1"/>
          </p:cNvSpPr>
          <p:nvPr>
            <p:ph idx="1"/>
          </p:nvPr>
        </p:nvSpPr>
        <p:spPr>
          <a:xfrm>
            <a:off x="457200" y="1600200"/>
            <a:ext cx="8686800" cy="4421188"/>
          </a:xfrm>
        </p:spPr>
        <p:txBody>
          <a:bodyPr/>
          <a:lstStyle/>
          <a:p>
            <a:pPr marL="442913" indent="-442913">
              <a:buClr>
                <a:schemeClr val="accent3"/>
              </a:buClr>
              <a:buFont typeface="Wingdings" panose="05000000000000000000" pitchFamily="2" charset="2"/>
              <a:buChar char="§"/>
            </a:pPr>
            <a:r>
              <a:rPr lang="de-DE" sz="2000" dirty="0"/>
              <a:t>Seit 2018 im Verbandsbudget</a:t>
            </a:r>
            <a:endParaRPr lang="de-CH" sz="2000" dirty="0"/>
          </a:p>
          <a:p>
            <a:pPr marL="442913" indent="-442913">
              <a:buClr>
                <a:schemeClr val="accent3"/>
              </a:buClr>
              <a:buFont typeface="Wingdings" panose="05000000000000000000" pitchFamily="2" charset="2"/>
              <a:buChar char="§"/>
            </a:pPr>
            <a:r>
              <a:rPr lang="de-DE" sz="2000" dirty="0"/>
              <a:t>Stiftung OL Schweiz, Sponsoren lokal</a:t>
            </a:r>
            <a:endParaRPr lang="de-CH" sz="2000" dirty="0"/>
          </a:p>
          <a:p>
            <a:pPr marL="442913" indent="-442913">
              <a:buClr>
                <a:schemeClr val="accent3"/>
              </a:buClr>
              <a:buFont typeface="Wingdings" panose="05000000000000000000" pitchFamily="2" charset="2"/>
              <a:buChar char="§"/>
            </a:pPr>
            <a:r>
              <a:rPr lang="de-DE" sz="2000" dirty="0"/>
              <a:t>Projektorte finanzieren mit, Projektleiter mit eigenem Budget</a:t>
            </a:r>
          </a:p>
          <a:p>
            <a:pPr marL="442913" indent="-442913">
              <a:buClr>
                <a:schemeClr val="accent3"/>
              </a:buClr>
              <a:buFont typeface="Wingdings" panose="05000000000000000000" pitchFamily="2" charset="2"/>
              <a:buChar char="§"/>
            </a:pPr>
            <a:r>
              <a:rPr lang="de-DE" sz="2000" dirty="0"/>
              <a:t>September 2019: Eröffnung Finder im Kurpark Baden</a:t>
            </a:r>
          </a:p>
          <a:p>
            <a:pPr marL="442913" indent="-442913">
              <a:buClr>
                <a:schemeClr val="accent3"/>
              </a:buClr>
              <a:buFont typeface="Wingdings" panose="05000000000000000000" pitchFamily="2" charset="2"/>
              <a:buChar char="§"/>
            </a:pPr>
            <a:r>
              <a:rPr lang="de-DE" sz="2000" dirty="0"/>
              <a:t>September 2019: Team-Event</a:t>
            </a:r>
            <a:br>
              <a:rPr lang="de-DE" sz="2000" dirty="0"/>
            </a:br>
            <a:r>
              <a:rPr lang="de-DE" sz="2000" dirty="0"/>
              <a:t>der Projektleiter in Montlingen</a:t>
            </a:r>
          </a:p>
          <a:p>
            <a:pPr marL="442913" indent="-442913">
              <a:buClr>
                <a:schemeClr val="accent3"/>
              </a:buClr>
              <a:buFont typeface="Wingdings" panose="05000000000000000000" pitchFamily="2" charset="2"/>
              <a:buChar char="§"/>
            </a:pPr>
            <a:r>
              <a:rPr lang="de-DE" sz="2000" dirty="0"/>
              <a:t>Neue App + Website ab 18.11:</a:t>
            </a:r>
            <a:br>
              <a:rPr lang="de-DE" sz="2000" dirty="0"/>
            </a:br>
            <a:r>
              <a:rPr lang="de-DE" sz="2000" dirty="0">
                <a:hlinkClick r:id="rId2"/>
              </a:rPr>
              <a:t>www.swiss-o-finder.ch</a:t>
            </a:r>
            <a:br>
              <a:rPr lang="de-DE" sz="2000" dirty="0"/>
            </a:br>
            <a:r>
              <a:rPr lang="de-DE" sz="2000" dirty="0"/>
              <a:t>(neue Technik, mehrsprachig)</a:t>
            </a:r>
          </a:p>
          <a:p>
            <a:endParaRPr lang="de-CH" sz="2000" dirty="0"/>
          </a:p>
        </p:txBody>
      </p:sp>
      <p:pic>
        <p:nvPicPr>
          <p:cNvPr id="5" name="Grafik 4" descr="Ein Bild, das Gras, draußen, Person, stehend enthält.&#10;&#10;Automatisch generierte Beschreibung">
            <a:extLst>
              <a:ext uri="{FF2B5EF4-FFF2-40B4-BE49-F238E27FC236}">
                <a16:creationId xmlns:a16="http://schemas.microsoft.com/office/drawing/2014/main" id="{85EF9AB6-23EA-4431-9D74-C1B359836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843" y="3573016"/>
            <a:ext cx="4050156" cy="2626916"/>
          </a:xfrm>
          <a:prstGeom prst="rect">
            <a:avLst/>
          </a:prstGeom>
        </p:spPr>
      </p:pic>
    </p:spTree>
    <p:extLst>
      <p:ext uri="{BB962C8B-B14F-4D97-AF65-F5344CB8AC3E}">
        <p14:creationId xmlns:p14="http://schemas.microsoft.com/office/powerpoint/2010/main" val="4006644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Ausbildung (J+S)</a:t>
            </a:r>
          </a:p>
        </p:txBody>
      </p:sp>
      <p:pic>
        <p:nvPicPr>
          <p:cNvPr id="3" name="Inhaltsplatzhalt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910" t="2346" r="140" b="-68"/>
          <a:stretch/>
        </p:blipFill>
        <p:spPr>
          <a:xfrm>
            <a:off x="1115615" y="1417638"/>
            <a:ext cx="7056785" cy="4410490"/>
          </a:xfrm>
        </p:spPr>
      </p:pic>
    </p:spTree>
    <p:extLst>
      <p:ext uri="{BB962C8B-B14F-4D97-AF65-F5344CB8AC3E}">
        <p14:creationId xmlns:p14="http://schemas.microsoft.com/office/powerpoint/2010/main" val="328829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8229600" cy="1143000"/>
          </a:xfrm>
        </p:spPr>
        <p:txBody>
          <a:bodyPr/>
          <a:lstStyle/>
          <a:p>
            <a:r>
              <a:rPr lang="de-CH" sz="3200" dirty="0"/>
              <a:t>Weiterbildungen J+S-Leiterinnen und –Leiter OL</a:t>
            </a:r>
          </a:p>
        </p:txBody>
      </p:sp>
      <p:sp>
        <p:nvSpPr>
          <p:cNvPr id="3" name="Inhaltsplatzhalter 2"/>
          <p:cNvSpPr>
            <a:spLocks noGrp="1"/>
          </p:cNvSpPr>
          <p:nvPr>
            <p:ph idx="1"/>
          </p:nvPr>
        </p:nvSpPr>
        <p:spPr>
          <a:xfrm>
            <a:off x="457200" y="1700808"/>
            <a:ext cx="8229600" cy="4421188"/>
          </a:xfrm>
        </p:spPr>
        <p:txBody>
          <a:bodyPr/>
          <a:lstStyle/>
          <a:p>
            <a:pPr marL="0" indent="0">
              <a:buNone/>
            </a:pPr>
            <a:endParaRPr lang="de-CH" sz="2000" dirty="0"/>
          </a:p>
          <a:p>
            <a:r>
              <a:rPr lang="de-CH" sz="2000" dirty="0"/>
              <a:t>Viele Clubtrainerinnen und -trainer besuchen all 2 Jahre das Modul MF Clubtrainer am Zentralkurs und im Tessin. In diesem Jahr 41 Teilnehmende am ZK. </a:t>
            </a:r>
          </a:p>
          <a:p>
            <a:r>
              <a:rPr lang="de-CH" sz="2000" dirty="0"/>
              <a:t>Wir würden uns freuen, wenn wir die Clubtrainerinnen und –Clubtrainer aber auch in anderen Weiterbildungen begrüssen dürfen.</a:t>
            </a:r>
          </a:p>
          <a:p>
            <a:r>
              <a:rPr lang="de-CH" sz="2000" dirty="0"/>
              <a:t>Mögliche Weiterbildungen: 07.März MF Leiter (Fribourg), 20.-22.März Modul Psyche (Liestal), 18./19.April Methodik B (Zofingen), 19./20.September MF Bike-OL (</a:t>
            </a:r>
            <a:r>
              <a:rPr lang="de-CH" sz="2000" dirty="0" err="1"/>
              <a:t>Magglingen</a:t>
            </a:r>
            <a:r>
              <a:rPr lang="de-CH" sz="2000" dirty="0"/>
              <a:t>)</a:t>
            </a:r>
          </a:p>
          <a:p>
            <a:r>
              <a:rPr lang="de-CH" sz="2000" dirty="0"/>
              <a:t>Auch interdisziplinäre Module möglich</a:t>
            </a:r>
          </a:p>
          <a:p>
            <a:pPr marL="0" indent="0">
              <a:buNone/>
            </a:pPr>
            <a:endParaRPr lang="de-CH" sz="2000" dirty="0"/>
          </a:p>
          <a:p>
            <a:endParaRPr lang="de-CH" sz="2000" dirty="0"/>
          </a:p>
        </p:txBody>
      </p:sp>
    </p:spTree>
    <p:extLst>
      <p:ext uri="{BB962C8B-B14F-4D97-AF65-F5344CB8AC3E}">
        <p14:creationId xmlns:p14="http://schemas.microsoft.com/office/powerpoint/2010/main" val="1396611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lvl="2" indent="0">
              <a:buClr>
                <a:schemeClr val="tx1"/>
              </a:buClr>
              <a:buNone/>
              <a:defRPr/>
            </a:pPr>
            <a:r>
              <a:rPr lang="de-CH" sz="1800" b="1" dirty="0"/>
              <a:t>Vom J+S-Leiter zum </a:t>
            </a:r>
            <a:r>
              <a:rPr lang="de-CH" sz="1800" b="1" dirty="0" err="1"/>
              <a:t>esa</a:t>
            </a:r>
            <a:r>
              <a:rPr lang="de-CH" sz="1800" b="1" dirty="0"/>
              <a:t>-Leiter </a:t>
            </a:r>
          </a:p>
          <a:p>
            <a:pPr marL="0" lvl="2" indent="0">
              <a:buClr>
                <a:schemeClr val="tx1"/>
              </a:buClr>
              <a:buNone/>
              <a:defRPr/>
            </a:pPr>
            <a:r>
              <a:rPr lang="de-CH" sz="1800" b="1" dirty="0"/>
              <a:t>Von der J+S-Leiterin zur </a:t>
            </a:r>
            <a:r>
              <a:rPr lang="de-CH" sz="1800" b="1" dirty="0" err="1"/>
              <a:t>esa</a:t>
            </a:r>
            <a:r>
              <a:rPr lang="de-CH" sz="1800" b="1" dirty="0"/>
              <a:t>-Leiterin</a:t>
            </a:r>
          </a:p>
          <a:p>
            <a:pPr marL="0" lvl="2" indent="0">
              <a:buClr>
                <a:schemeClr val="tx1"/>
              </a:buClr>
              <a:buNone/>
              <a:defRPr/>
            </a:pPr>
            <a:endParaRPr lang="de-CH" sz="1800" b="1" dirty="0"/>
          </a:p>
          <a:p>
            <a:pPr marL="0" lvl="2" indent="0">
              <a:buClr>
                <a:schemeClr val="tx1"/>
              </a:buClr>
              <a:buNone/>
              <a:defRPr/>
            </a:pPr>
            <a:r>
              <a:rPr lang="de-CH" sz="1800" dirty="0"/>
              <a:t>Die </a:t>
            </a:r>
            <a:r>
              <a:rPr lang="de-CH" sz="1800" dirty="0" err="1"/>
              <a:t>esa</a:t>
            </a:r>
            <a:r>
              <a:rPr lang="de-CH" sz="1800" dirty="0"/>
              <a:t>-Ausbildung bietet dir</a:t>
            </a:r>
          </a:p>
          <a:p>
            <a:pPr marL="257175" lvl="3" indent="-257175">
              <a:buClr>
                <a:schemeClr val="tx1">
                  <a:lumMod val="65000"/>
                  <a:lumOff val="35000"/>
                </a:schemeClr>
              </a:buClr>
              <a:buFont typeface="Arial" panose="020B0604020202020204" pitchFamily="34" charset="0"/>
              <a:buChar char="•"/>
              <a:defRPr/>
            </a:pPr>
            <a:r>
              <a:rPr lang="de-CH" sz="1800" dirty="0"/>
              <a:t>Kompetenzen in der Erwachsenenbildung</a:t>
            </a:r>
          </a:p>
          <a:p>
            <a:pPr marL="257175" lvl="3" indent="-257175">
              <a:buClr>
                <a:schemeClr val="tx1">
                  <a:lumMod val="65000"/>
                  <a:lumOff val="35000"/>
                </a:schemeClr>
              </a:buClr>
              <a:buFont typeface="Arial" panose="020B0604020202020204" pitchFamily="34" charset="0"/>
              <a:buChar char="•"/>
              <a:defRPr/>
            </a:pPr>
            <a:r>
              <a:rPr lang="de-CH" sz="1800" dirty="0"/>
              <a:t>Breites Aus- und Weiterbildungsangebot</a:t>
            </a:r>
          </a:p>
          <a:p>
            <a:pPr marL="257175" lvl="3" indent="-257175">
              <a:buClr>
                <a:schemeClr val="tx1">
                  <a:lumMod val="65000"/>
                  <a:lumOff val="35000"/>
                </a:schemeClr>
              </a:buClr>
              <a:buFont typeface="Arial" panose="020B0604020202020204" pitchFamily="34" charset="0"/>
              <a:buChar char="•"/>
              <a:defRPr/>
            </a:pPr>
            <a:r>
              <a:rPr lang="de-CH" sz="1800" dirty="0"/>
              <a:t>Ausweis des Sportförderprogramms des Bundes für Erwachsene</a:t>
            </a:r>
          </a:p>
          <a:p>
            <a:pPr marL="257175" lvl="3" indent="-257175">
              <a:buClr>
                <a:schemeClr val="tx1">
                  <a:lumMod val="65000"/>
                  <a:lumOff val="35000"/>
                </a:schemeClr>
              </a:buClr>
              <a:buFont typeface="Arial" panose="020B0604020202020204" pitchFamily="34" charset="0"/>
              <a:buChar char="•"/>
              <a:defRPr/>
            </a:pPr>
            <a:r>
              <a:rPr lang="de-CH" sz="1800" dirty="0"/>
              <a:t>Standbein als Selbständige/r aufbauen</a:t>
            </a:r>
          </a:p>
          <a:p>
            <a:pPr marL="0" lvl="2" indent="0">
              <a:buClr>
                <a:schemeClr val="tx1"/>
              </a:buClr>
              <a:buNone/>
              <a:defRPr/>
            </a:pPr>
            <a:endParaRPr lang="de-CH" sz="1800" dirty="0"/>
          </a:p>
          <a:p>
            <a:pPr marL="214313" lvl="3" indent="-214313">
              <a:buClr>
                <a:schemeClr val="tx1">
                  <a:lumMod val="65000"/>
                  <a:lumOff val="35000"/>
                </a:schemeClr>
              </a:buClr>
              <a:buFont typeface="Wingdings" panose="05000000000000000000" pitchFamily="2" charset="2"/>
              <a:buChar char="à"/>
              <a:defRPr/>
            </a:pPr>
            <a:r>
              <a:rPr lang="de-CH" sz="1800" b="1" dirty="0">
                <a:sym typeface="Wingdings" panose="05000000000000000000" pitchFamily="2" charset="2"/>
              </a:rPr>
              <a:t> </a:t>
            </a:r>
            <a:r>
              <a:rPr lang="de-CH" sz="1800" dirty="0">
                <a:sym typeface="Wingdings" panose="05000000000000000000" pitchFamily="2" charset="2"/>
              </a:rPr>
              <a:t>Gerne sammeln wir Meinungen zum Thema: Soll Swiss Orienteering Partner von </a:t>
            </a:r>
            <a:r>
              <a:rPr lang="de-CH" sz="1800" dirty="0" err="1">
                <a:sym typeface="Wingdings" panose="05000000000000000000" pitchFamily="2" charset="2"/>
              </a:rPr>
              <a:t>esa</a:t>
            </a:r>
            <a:r>
              <a:rPr lang="de-CH" sz="1800" dirty="0">
                <a:sym typeface="Wingdings" panose="05000000000000000000" pitchFamily="2" charset="2"/>
              </a:rPr>
              <a:t> werden und einen Kurs im Bereich Erwachsenensport OL anbieten? Besteht in deinem Verein Interesse? Feedback an </a:t>
            </a:r>
            <a:r>
              <a:rPr lang="de-CH" sz="1800" b="1" dirty="0">
                <a:sym typeface="Wingdings" panose="05000000000000000000" pitchFamily="2" charset="2"/>
              </a:rPr>
              <a:t>Ines.Merz@swiss-orienteering.ch</a:t>
            </a:r>
          </a:p>
          <a:p>
            <a:endParaRPr lang="de-CH" sz="1800" dirty="0"/>
          </a:p>
        </p:txBody>
      </p:sp>
      <p:sp>
        <p:nvSpPr>
          <p:cNvPr id="3" name="Titel 2"/>
          <p:cNvSpPr>
            <a:spLocks noGrp="1"/>
          </p:cNvSpPr>
          <p:nvPr>
            <p:ph type="title"/>
          </p:nvPr>
        </p:nvSpPr>
        <p:spPr>
          <a:xfrm>
            <a:off x="611560" y="403678"/>
            <a:ext cx="8056240" cy="1045437"/>
          </a:xfrm>
        </p:spPr>
        <p:txBody>
          <a:bodyPr/>
          <a:lstStyle/>
          <a:p>
            <a:r>
              <a:rPr lang="de-CH" sz="3200" dirty="0" err="1"/>
              <a:t>esa</a:t>
            </a:r>
            <a:r>
              <a:rPr lang="de-CH" sz="3200" dirty="0"/>
              <a:t> – Erwachsenensport Schweiz</a:t>
            </a:r>
          </a:p>
        </p:txBody>
      </p:sp>
      <p:pic>
        <p:nvPicPr>
          <p:cNvPr id="5" name="Grafik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556792"/>
            <a:ext cx="2571096" cy="1137710"/>
          </a:xfrm>
          <a:prstGeom prst="rect">
            <a:avLst/>
          </a:prstGeom>
        </p:spPr>
      </p:pic>
    </p:spTree>
    <p:extLst>
      <p:ext uri="{BB962C8B-B14F-4D97-AF65-F5344CB8AC3E}">
        <p14:creationId xmlns:p14="http://schemas.microsoft.com/office/powerpoint/2010/main" val="1065042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01476" y="535311"/>
            <a:ext cx="7830741" cy="784078"/>
          </a:xfrm>
        </p:spPr>
        <p:txBody>
          <a:bodyPr/>
          <a:lstStyle/>
          <a:p>
            <a:r>
              <a:rPr lang="de-CH" sz="3000" dirty="0"/>
              <a:t>Netzwerk «Prävention sexueller Gewalt</a:t>
            </a:r>
            <a:br>
              <a:rPr lang="de-CH" sz="3000" dirty="0"/>
            </a:br>
            <a:r>
              <a:rPr lang="de-CH" sz="3000" dirty="0"/>
              <a:t>im Freizeitbereich»</a:t>
            </a:r>
          </a:p>
        </p:txBody>
      </p:sp>
      <p:sp>
        <p:nvSpPr>
          <p:cNvPr id="4" name="Inhaltsplatzhalter 2"/>
          <p:cNvSpPr txBox="1">
            <a:spLocks/>
          </p:cNvSpPr>
          <p:nvPr/>
        </p:nvSpPr>
        <p:spPr bwMode="auto">
          <a:xfrm>
            <a:off x="981877" y="4951039"/>
            <a:ext cx="5604272" cy="4813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Clr>
                <a:schemeClr val="tx1">
                  <a:lumMod val="65000"/>
                  <a:lumOff val="35000"/>
                </a:schemeClr>
              </a:buClr>
              <a:buSzPct val="120000"/>
              <a:buNone/>
              <a:defRPr sz="2400" b="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200">
                <a:solidFill>
                  <a:schemeClr val="tx1"/>
                </a:solidFill>
                <a:latin typeface="+mn-lt"/>
              </a:defRPr>
            </a:lvl2pPr>
            <a:lvl3pPr marL="1143000" indent="-228600" algn="l" rtl="0" eaLnBrk="1" fontAlgn="base" hangingPunct="1">
              <a:spcBef>
                <a:spcPct val="20000"/>
              </a:spcBef>
              <a:spcAft>
                <a:spcPct val="0"/>
              </a:spcAft>
              <a:buClr>
                <a:srgbClr val="B2B2B2"/>
              </a:buClr>
              <a:buFont typeface="Symbol" panose="05050102010706020507" pitchFamily="18" charset="2"/>
              <a:buChar char="-"/>
              <a:defRPr sz="1800">
                <a:solidFill>
                  <a:schemeClr val="tx1"/>
                </a:solidFill>
                <a:latin typeface="+mn-lt"/>
              </a:defRPr>
            </a:lvl3pPr>
            <a:lvl4pPr marL="1600200" indent="-228600" algn="l" rtl="0" eaLnBrk="1" fontAlgn="base" hangingPunct="1">
              <a:spcBef>
                <a:spcPct val="20000"/>
              </a:spcBef>
              <a:spcAft>
                <a:spcPct val="0"/>
              </a:spcAft>
              <a:buClr>
                <a:schemeClr val="tx1">
                  <a:lumMod val="50000"/>
                  <a:lumOff val="50000"/>
                </a:schemeClr>
              </a:buClr>
              <a:buSzPct val="120000"/>
              <a:buFont typeface="Symbol" panose="05050102010706020507" pitchFamily="18" charset="2"/>
              <a:buChar char="-"/>
              <a:defRPr sz="1800">
                <a:solidFill>
                  <a:schemeClr val="tx1"/>
                </a:solidFill>
                <a:latin typeface="+mn-lt"/>
              </a:defRPr>
            </a:lvl4pPr>
            <a:lvl5pPr marL="2057400" indent="-228600" algn="l" rtl="0" eaLnBrk="1" fontAlgn="base" hangingPunct="1">
              <a:spcBef>
                <a:spcPct val="20000"/>
              </a:spcBef>
              <a:spcAft>
                <a:spcPct val="0"/>
              </a:spcAft>
              <a:buClr>
                <a:srgbClr val="DDDDDD"/>
              </a:buClr>
              <a:buFont typeface="Symbol" panose="05050102010706020507" pitchFamily="18" charset="2"/>
              <a:buChar char="-"/>
              <a:defRPr sz="16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r>
              <a:rPr lang="de-CH" sz="1800" kern="0" dirty="0"/>
              <a:t>In Zusammenarbeit mit</a:t>
            </a:r>
          </a:p>
          <a:p>
            <a:endParaRPr lang="de-CH" sz="1800" kern="0" dirty="0"/>
          </a:p>
        </p:txBody>
      </p:sp>
      <p:sp>
        <p:nvSpPr>
          <p:cNvPr id="8" name="Inhaltsplatzhalter 2"/>
          <p:cNvSpPr txBox="1">
            <a:spLocks/>
          </p:cNvSpPr>
          <p:nvPr/>
        </p:nvSpPr>
        <p:spPr bwMode="auto">
          <a:xfrm>
            <a:off x="3983197" y="1916481"/>
            <a:ext cx="3161564" cy="264629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tx1">
                  <a:lumMod val="65000"/>
                  <a:lumOff val="35000"/>
                </a:schemeClr>
              </a:buClr>
              <a:buFont typeface="Wingdings" panose="05000000000000000000" pitchFamily="2" charset="2"/>
              <a:buChar char="§"/>
              <a:defRPr sz="22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Font typeface="Wingdings" panose="05000000000000000000"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rgbClr val="B2B2B2"/>
              </a:buClr>
              <a:buFont typeface="Wingdings" panose="05000000000000000000" pitchFamily="2" charset="2"/>
              <a:buChar char="§"/>
              <a:defRPr sz="2000">
                <a:solidFill>
                  <a:schemeClr val="tx1"/>
                </a:solidFill>
                <a:latin typeface="+mn-lt"/>
              </a:defRPr>
            </a:lvl3pPr>
            <a:lvl4pPr marL="1600200" indent="-228600" algn="l" rtl="0" eaLnBrk="1" fontAlgn="base" hangingPunct="1">
              <a:spcBef>
                <a:spcPct val="20000"/>
              </a:spcBef>
              <a:spcAft>
                <a:spcPct val="0"/>
              </a:spcAft>
              <a:buClr>
                <a:srgbClr val="C0C0C0"/>
              </a:buClr>
              <a:buFont typeface="Wingdings" panose="05000000000000000000"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rgbClr val="DDDDDD"/>
              </a:buClr>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de-CH" sz="1650" kern="0" dirty="0"/>
              <a:t>Netzwerkkoordination Schweiz</a:t>
            </a:r>
          </a:p>
          <a:p>
            <a:pPr marL="0" indent="0">
              <a:buNone/>
            </a:pPr>
            <a:r>
              <a:rPr lang="de-CH" sz="1650" b="0" dirty="0"/>
              <a:t>031 384 29 09 </a:t>
            </a:r>
          </a:p>
          <a:p>
            <a:pPr marL="0" indent="0">
              <a:buNone/>
            </a:pPr>
            <a:endParaRPr lang="de-CH" sz="2250" kern="0" dirty="0"/>
          </a:p>
          <a:p>
            <a:pPr marL="0" indent="0">
              <a:buNone/>
            </a:pPr>
            <a:r>
              <a:rPr lang="de-CH" sz="1650" kern="0" dirty="0"/>
              <a:t>Deutschschweiz</a:t>
            </a:r>
          </a:p>
          <a:p>
            <a:pPr marL="0" indent="0">
              <a:buNone/>
            </a:pPr>
            <a:r>
              <a:rPr lang="de-CH" sz="1650" b="0" kern="0" dirty="0"/>
              <a:t>044 450 85 20</a:t>
            </a:r>
            <a:endParaRPr lang="de-CH" sz="1650" kern="0" dirty="0"/>
          </a:p>
          <a:p>
            <a:pPr marL="0" indent="0">
              <a:buNone/>
            </a:pPr>
            <a:endParaRPr lang="de-CH" sz="1800" kern="0" dirty="0"/>
          </a:p>
          <a:p>
            <a:pPr marL="0" indent="0">
              <a:buNone/>
            </a:pPr>
            <a:r>
              <a:rPr lang="de-CH" sz="1650" kern="0" dirty="0" err="1"/>
              <a:t>Romandie</a:t>
            </a:r>
            <a:r>
              <a:rPr lang="de-CH" sz="1650" kern="0" dirty="0"/>
              <a:t> + Tessin</a:t>
            </a:r>
          </a:p>
          <a:p>
            <a:pPr marL="0" indent="0">
              <a:buNone/>
            </a:pPr>
            <a:r>
              <a:rPr lang="de-CH" sz="1650" b="0" kern="0" dirty="0"/>
              <a:t>0848 515 000</a:t>
            </a:r>
            <a:endParaRPr lang="de-CH" sz="1650" kern="0" dirty="0"/>
          </a:p>
          <a:p>
            <a:endParaRPr lang="de-CH" sz="1650" kern="0" dirty="0"/>
          </a:p>
        </p:txBody>
      </p:sp>
      <p:pic>
        <p:nvPicPr>
          <p:cNvPr id="9" name="Grafik 8">
            <a:hlinkClick r:id="rId3"/>
          </p:cNvPr>
          <p:cNvPicPr>
            <a:picLocks noChangeAspect="1"/>
          </p:cNvPicPr>
          <p:nvPr/>
        </p:nvPicPr>
        <p:blipFill rotWithShape="1">
          <a:blip r:embed="rId4"/>
          <a:srcRect l="77151" t="6547" r="2584" b="38149"/>
          <a:stretch/>
        </p:blipFill>
        <p:spPr>
          <a:xfrm>
            <a:off x="3983196" y="4743972"/>
            <a:ext cx="1467303" cy="798208"/>
          </a:xfrm>
          <a:prstGeom prst="rect">
            <a:avLst/>
          </a:prstGeom>
        </p:spPr>
      </p:pic>
      <p:pic>
        <p:nvPicPr>
          <p:cNvPr id="10" name="Grafik 9">
            <a:hlinkClick r:id="rId5" tooltip="Logo BASPO"/>
          </p:cNvPr>
          <p:cNvPicPr/>
          <p:nvPr/>
        </p:nvPicPr>
        <p:blipFill>
          <a:blip r:embed="rId6" cstate="print">
            <a:extLst>
              <a:ext uri="{28A0092B-C50C-407E-A947-70E740481C1C}">
                <a14:useLocalDpi xmlns:a14="http://schemas.microsoft.com/office/drawing/2010/main" val="0"/>
              </a:ext>
            </a:extLst>
          </a:blip>
          <a:stretch>
            <a:fillRect/>
          </a:stretch>
        </p:blipFill>
        <p:spPr>
          <a:xfrm>
            <a:off x="5683408" y="4743972"/>
            <a:ext cx="1706492" cy="783731"/>
          </a:xfrm>
          <a:prstGeom prst="rect">
            <a:avLst/>
          </a:prstGeom>
        </p:spPr>
      </p:pic>
      <p:pic>
        <p:nvPicPr>
          <p:cNvPr id="11" name="Grafik 10" descr="Logo EHSM" title="Logo EHSM">
            <a:hlinkClick r:id="rId5" tooltip="Logo EHSM"/>
          </p:cNvPr>
          <p:cNvPicPr/>
          <p:nvPr/>
        </p:nvPicPr>
        <p:blipFill>
          <a:blip r:embed="rId7" cstate="print">
            <a:extLst>
              <a:ext uri="{28A0092B-C50C-407E-A947-70E740481C1C}">
                <a14:useLocalDpi xmlns:a14="http://schemas.microsoft.com/office/drawing/2010/main" val="0"/>
              </a:ext>
            </a:extLst>
          </a:blip>
          <a:stretch>
            <a:fillRect/>
          </a:stretch>
        </p:blipFill>
        <p:spPr>
          <a:xfrm>
            <a:off x="7766463" y="4785014"/>
            <a:ext cx="1035914" cy="764130"/>
          </a:xfrm>
          <a:prstGeom prst="rect">
            <a:avLst/>
          </a:prstGeom>
        </p:spPr>
      </p:pic>
      <p:pic>
        <p:nvPicPr>
          <p:cNvPr id="12" name="Grafik 1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621" y="1910538"/>
            <a:ext cx="2416541" cy="648072"/>
          </a:xfrm>
          <a:prstGeom prst="rect">
            <a:avLst/>
          </a:prstGeom>
        </p:spPr>
      </p:pic>
      <p:pic>
        <p:nvPicPr>
          <p:cNvPr id="13" name="3EF053BD-1179-4479-90CC-51BC9F2C1F44" descr="FD1AC8DA-6F85-4B18-9F12-9E88D5CB6F1A">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815" y="2956830"/>
            <a:ext cx="2484276" cy="56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3B5DE401-29AF-4041-BE46-DF1736B6C2D3" descr="28E9DF10-ADD1-4BD2-B4CE-806102BE6BBD">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2756" y="3782881"/>
            <a:ext cx="2860930" cy="56266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61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sz="2000" dirty="0"/>
              <a:t>Coming </a:t>
            </a:r>
            <a:r>
              <a:rPr lang="de-CH" sz="2000" dirty="0" err="1"/>
              <a:t>soon</a:t>
            </a:r>
            <a:r>
              <a:rPr lang="de-CH" sz="2000" dirty="0"/>
              <a:t>…Frühling 2020</a:t>
            </a:r>
          </a:p>
          <a:p>
            <a:pPr marL="0" indent="0">
              <a:buNone/>
            </a:pPr>
            <a:endParaRPr lang="de-CH" dirty="0"/>
          </a:p>
        </p:txBody>
      </p:sp>
      <p:sp>
        <p:nvSpPr>
          <p:cNvPr id="3" name="Titel 2"/>
          <p:cNvSpPr>
            <a:spLocks noGrp="1"/>
          </p:cNvSpPr>
          <p:nvPr>
            <p:ph type="title"/>
          </p:nvPr>
        </p:nvSpPr>
        <p:spPr/>
        <p:txBody>
          <a:bodyPr/>
          <a:lstStyle/>
          <a:p>
            <a:r>
              <a:rPr lang="de-CH" sz="3200" dirty="0"/>
              <a:t>Lehrfilm für Einsteigende</a:t>
            </a:r>
            <a:br>
              <a:rPr lang="de-CH" sz="3200" dirty="0"/>
            </a:br>
            <a:r>
              <a:rPr lang="de-CH" sz="3200" dirty="0"/>
              <a:t>(NORDA)</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060848"/>
            <a:ext cx="6804248" cy="3827390"/>
          </a:xfrm>
          <a:prstGeom prst="rect">
            <a:avLst/>
          </a:prstGeom>
        </p:spPr>
      </p:pic>
    </p:spTree>
    <p:extLst>
      <p:ext uri="{BB962C8B-B14F-4D97-AF65-F5344CB8AC3E}">
        <p14:creationId xmlns:p14="http://schemas.microsoft.com/office/powerpoint/2010/main" val="3921099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de-DE" sz="3200" dirty="0">
                <a:latin typeface="Verdana" charset="0"/>
              </a:rPr>
              <a:t>Ski-OL</a:t>
            </a:r>
          </a:p>
        </p:txBody>
      </p:sp>
      <p:sp>
        <p:nvSpPr>
          <p:cNvPr id="11267" name="Inhaltsplatzhalter 2"/>
          <p:cNvSpPr>
            <a:spLocks noGrp="1"/>
          </p:cNvSpPr>
          <p:nvPr>
            <p:ph idx="1"/>
          </p:nvPr>
        </p:nvSpPr>
        <p:spPr/>
        <p:txBody>
          <a:bodyPr/>
          <a:lstStyle/>
          <a:p>
            <a:endParaRPr lang="de-DE" sz="2800" dirty="0">
              <a:latin typeface="Verdana" charset="0"/>
            </a:endParaRPr>
          </a:p>
          <a:p>
            <a:endParaRPr lang="de-DE" sz="2800" dirty="0">
              <a:latin typeface="Verdana" charset="0"/>
            </a:endParaRPr>
          </a:p>
          <a:p>
            <a:pPr marL="0" indent="0">
              <a:buNone/>
            </a:pPr>
            <a:endParaRPr lang="de-DE" sz="2800" dirty="0">
              <a:latin typeface="Verdana" charset="0"/>
            </a:endParaRPr>
          </a:p>
          <a:p>
            <a:pPr marL="0" indent="0">
              <a:buNone/>
            </a:pPr>
            <a:endParaRPr lang="de-DE" sz="2800" dirty="0">
              <a:latin typeface="Verdana" charset="0"/>
            </a:endParaRPr>
          </a:p>
          <a:p>
            <a:pPr marL="0" indent="0">
              <a:buNone/>
            </a:pPr>
            <a:endParaRPr lang="de-DE" sz="2800" dirty="0">
              <a:latin typeface="Verdana" charset="0"/>
            </a:endParaRPr>
          </a:p>
        </p:txBody>
      </p:sp>
      <p:pic>
        <p:nvPicPr>
          <p:cNvPr id="5" name="Grafik 4">
            <a:extLst>
              <a:ext uri="{FF2B5EF4-FFF2-40B4-BE49-F238E27FC236}">
                <a16:creationId xmlns:a16="http://schemas.microsoft.com/office/drawing/2014/main" id="{FDC1825A-5FD4-4772-B73D-966FA65D08F4}"/>
              </a:ext>
            </a:extLst>
          </p:cNvPr>
          <p:cNvPicPr>
            <a:picLocks noChangeAspect="1"/>
          </p:cNvPicPr>
          <p:nvPr/>
        </p:nvPicPr>
        <p:blipFill>
          <a:blip r:embed="rId2"/>
          <a:stretch>
            <a:fillRect/>
          </a:stretch>
        </p:blipFill>
        <p:spPr>
          <a:xfrm>
            <a:off x="1187624" y="1406238"/>
            <a:ext cx="6696744" cy="4108227"/>
          </a:xfrm>
          <a:prstGeom prst="rect">
            <a:avLst/>
          </a:prstGeom>
          <a:effectLst>
            <a:softEdge rad="127000"/>
          </a:effectLst>
        </p:spPr>
      </p:pic>
    </p:spTree>
    <p:extLst>
      <p:ext uri="{BB962C8B-B14F-4D97-AF65-F5344CB8AC3E}">
        <p14:creationId xmlns:p14="http://schemas.microsoft.com/office/powerpoint/2010/main" val="3430688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48" y="188640"/>
            <a:ext cx="9239872" cy="1143000"/>
          </a:xfrm>
        </p:spPr>
        <p:txBody>
          <a:bodyPr/>
          <a:lstStyle/>
          <a:p>
            <a:r>
              <a:rPr lang="de-DE" sz="3200" dirty="0"/>
              <a:t>Events (BEA + Saisonstart-Anlass)</a:t>
            </a:r>
          </a:p>
        </p:txBody>
      </p:sp>
      <p:sp>
        <p:nvSpPr>
          <p:cNvPr id="5" name="Inhaltsplatzhalter 2"/>
          <p:cNvSpPr txBox="1">
            <a:spLocks/>
          </p:cNvSpPr>
          <p:nvPr/>
        </p:nvSpPr>
        <p:spPr bwMode="auto">
          <a:xfrm>
            <a:off x="3203848" y="4941168"/>
            <a:ext cx="4464496"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50000"/>
              </a:spcBef>
              <a:spcAft>
                <a:spcPct val="0"/>
              </a:spcAft>
              <a:buClr>
                <a:srgbClr val="C52128"/>
              </a:buClr>
              <a:buFont typeface="Wingdings" pitchFamily="2" charset="2"/>
              <a:buChar char="n"/>
              <a:defRPr sz="3200">
                <a:solidFill>
                  <a:schemeClr val="tx1"/>
                </a:solidFill>
                <a:latin typeface="+mn-lt"/>
                <a:ea typeface="MS PGothic" pitchFamily="34" charset="-128"/>
                <a:cs typeface="ＭＳ Ｐゴシック" charset="0"/>
              </a:defRPr>
            </a:lvl1pPr>
            <a:lvl2pPr marL="803275" indent="-346075" algn="l" rtl="0" eaLnBrk="0" fontAlgn="base" hangingPunct="0">
              <a:spcBef>
                <a:spcPct val="20000"/>
              </a:spcBef>
              <a:spcAft>
                <a:spcPct val="0"/>
              </a:spcAft>
              <a:buClr>
                <a:srgbClr val="C52128"/>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C52128"/>
              </a:buClr>
              <a:buFont typeface="Times" pitchFamily="18"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de-DE" sz="2800" kern="0" dirty="0">
              <a:latin typeface="Verdana" charset="0"/>
            </a:endParaRPr>
          </a:p>
          <a:p>
            <a:endParaRPr lang="de-DE" sz="2800" kern="0" dirty="0">
              <a:latin typeface="Verdana" charset="0"/>
            </a:endParaRPr>
          </a:p>
        </p:txBody>
      </p:sp>
      <p:pic>
        <p:nvPicPr>
          <p:cNvPr id="4" name="Grafik 3" descr="Ein Bild, das draußen, Gebäude, Straße, Schild enthält.&#10;&#10;Automatisch generierte Beschreibung">
            <a:extLst>
              <a:ext uri="{FF2B5EF4-FFF2-40B4-BE49-F238E27FC236}">
                <a16:creationId xmlns:a16="http://schemas.microsoft.com/office/drawing/2014/main" id="{7C36AF14-D870-41B3-90A7-E0CF33190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823" y="4149080"/>
            <a:ext cx="4402353" cy="2140644"/>
          </a:xfrm>
          <a:prstGeom prst="rect">
            <a:avLst/>
          </a:prstGeom>
        </p:spPr>
      </p:pic>
      <p:pic>
        <p:nvPicPr>
          <p:cNvPr id="7" name="Grafik 6" descr="Ein Bild, das draußen, Gebäude, Mann, spielend enthält.&#10;&#10;Automatisch generierte Beschreibung">
            <a:extLst>
              <a:ext uri="{FF2B5EF4-FFF2-40B4-BE49-F238E27FC236}">
                <a16:creationId xmlns:a16="http://schemas.microsoft.com/office/drawing/2014/main" id="{ECDF941E-21CE-485D-B7F6-7E7FA22DA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2781" y="1292932"/>
            <a:ext cx="4031940" cy="2687960"/>
          </a:xfrm>
          <a:prstGeom prst="rect">
            <a:avLst/>
          </a:prstGeom>
        </p:spPr>
      </p:pic>
      <p:pic>
        <p:nvPicPr>
          <p:cNvPr id="13" name="Grafik 12" descr="Ein Bild, das Person, drinnen, Personen, Gruppe enthält.&#10;&#10;Automatisch generierte Beschreibung">
            <a:extLst>
              <a:ext uri="{FF2B5EF4-FFF2-40B4-BE49-F238E27FC236}">
                <a16:creationId xmlns:a16="http://schemas.microsoft.com/office/drawing/2014/main" id="{C79D1E8A-A38D-497E-AF93-F350DB50A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68760"/>
            <a:ext cx="4031940" cy="2687960"/>
          </a:xfrm>
          <a:prstGeom prst="rect">
            <a:avLst/>
          </a:prstGeom>
        </p:spPr>
      </p:pic>
    </p:spTree>
    <p:extLst>
      <p:ext uri="{BB962C8B-B14F-4D97-AF65-F5344CB8AC3E}">
        <p14:creationId xmlns:p14="http://schemas.microsoft.com/office/powerpoint/2010/main" val="239246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2657053-D4F1-4F82-9C8A-B7DFC72A8DC9}"/>
              </a:ext>
            </a:extLst>
          </p:cNvPr>
          <p:cNvPicPr>
            <a:picLocks noChangeAspect="1"/>
          </p:cNvPicPr>
          <p:nvPr/>
        </p:nvPicPr>
        <p:blipFill>
          <a:blip r:embed="rId2"/>
          <a:stretch>
            <a:fillRect/>
          </a:stretch>
        </p:blipFill>
        <p:spPr>
          <a:xfrm>
            <a:off x="755576" y="404664"/>
            <a:ext cx="7702197" cy="5400600"/>
          </a:xfrm>
          <a:prstGeom prst="rect">
            <a:avLst/>
          </a:prstGeom>
        </p:spPr>
      </p:pic>
    </p:spTree>
    <p:extLst>
      <p:ext uri="{BB962C8B-B14F-4D97-AF65-F5344CB8AC3E}">
        <p14:creationId xmlns:p14="http://schemas.microsoft.com/office/powerpoint/2010/main" val="628382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4022A3A-0586-46C5-A4B1-37240A8FD0DC}"/>
              </a:ext>
            </a:extLst>
          </p:cNvPr>
          <p:cNvPicPr>
            <a:picLocks noChangeAspect="1"/>
          </p:cNvPicPr>
          <p:nvPr/>
        </p:nvPicPr>
        <p:blipFill>
          <a:blip r:embed="rId2"/>
          <a:stretch>
            <a:fillRect/>
          </a:stretch>
        </p:blipFill>
        <p:spPr>
          <a:xfrm>
            <a:off x="1548308" y="188640"/>
            <a:ext cx="6047383" cy="5920070"/>
          </a:xfrm>
          <a:prstGeom prst="rect">
            <a:avLst/>
          </a:prstGeom>
        </p:spPr>
      </p:pic>
    </p:spTree>
    <p:extLst>
      <p:ext uri="{BB962C8B-B14F-4D97-AF65-F5344CB8AC3E}">
        <p14:creationId xmlns:p14="http://schemas.microsoft.com/office/powerpoint/2010/main" val="97797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solidFill>
                  <a:srgbClr val="C00000"/>
                </a:solidFill>
              </a:rPr>
              <a:t>Winteruniversiade 2021</a:t>
            </a:r>
          </a:p>
        </p:txBody>
      </p:sp>
      <p:sp>
        <p:nvSpPr>
          <p:cNvPr id="3" name="Inhaltsplatzhalter 2"/>
          <p:cNvSpPr>
            <a:spLocks noGrp="1"/>
          </p:cNvSpPr>
          <p:nvPr>
            <p:ph idx="1"/>
          </p:nvPr>
        </p:nvSpPr>
        <p:spPr>
          <a:xfrm>
            <a:off x="457200" y="1218406"/>
            <a:ext cx="8229600" cy="4421188"/>
          </a:xfrm>
        </p:spPr>
        <p:txBody>
          <a:bodyPr/>
          <a:lstStyle/>
          <a:p>
            <a:r>
              <a:rPr lang="de-CH" sz="2400" dirty="0">
                <a:latin typeface="Verdana" pitchFamily="34" charset="0"/>
                <a:ea typeface="Verdana" pitchFamily="34" charset="0"/>
                <a:cs typeface="Calibri"/>
              </a:rPr>
              <a:t>Das </a:t>
            </a:r>
            <a:r>
              <a:rPr lang="de-CH" sz="2400" b="1" dirty="0">
                <a:latin typeface="Verdana" pitchFamily="34" charset="0"/>
                <a:ea typeface="Verdana" pitchFamily="34" charset="0"/>
                <a:cs typeface="Calibri"/>
              </a:rPr>
              <a:t>Ski-OL-OK </a:t>
            </a:r>
            <a:r>
              <a:rPr lang="de-CH" sz="2400" dirty="0">
                <a:latin typeface="Verdana" pitchFamily="34" charset="0"/>
                <a:ea typeface="Verdana" pitchFamily="34" charset="0"/>
                <a:cs typeface="Calibri"/>
              </a:rPr>
              <a:t>hat seine Arbeit aufgenommen</a:t>
            </a:r>
            <a:br>
              <a:rPr lang="de-CH" sz="2400" dirty="0">
                <a:latin typeface="Verdana" pitchFamily="34" charset="0"/>
                <a:ea typeface="Verdana" pitchFamily="34" charset="0"/>
                <a:cs typeface="Calibri"/>
              </a:rPr>
            </a:br>
            <a:r>
              <a:rPr lang="de-CH" sz="2000" dirty="0">
                <a:latin typeface="Verdana" pitchFamily="34" charset="0"/>
                <a:ea typeface="Verdana" pitchFamily="34" charset="0"/>
                <a:cs typeface="Calibri"/>
              </a:rPr>
              <a:t>Mit Thierry Jeanneret, Hansruedi Häny, Martin Gantenbein, Claude Girardin, Sibylle Boos, Beat </a:t>
            </a:r>
            <a:r>
              <a:rPr lang="de-CH" sz="2000" dirty="0" err="1">
                <a:latin typeface="Verdana" pitchFamily="34" charset="0"/>
                <a:ea typeface="Verdana" pitchFamily="34" charset="0"/>
                <a:cs typeface="Calibri"/>
              </a:rPr>
              <a:t>Oklé</a:t>
            </a:r>
            <a:r>
              <a:rPr lang="de-CH" sz="2000" dirty="0">
                <a:latin typeface="Verdana" pitchFamily="34" charset="0"/>
                <a:ea typeface="Verdana" pitchFamily="34" charset="0"/>
                <a:cs typeface="Calibri"/>
              </a:rPr>
              <a:t>, Hansruedi Walser, Edith Schaffert, Ursi Ruppenthal und Raffael Huber hat sich ein Team formiert, welches bereits an der EM 2015 auf der Lenzerheide aktiv war.</a:t>
            </a:r>
          </a:p>
          <a:p>
            <a:pPr lvl="0">
              <a:buFont typeface="Wingdings" panose="05000000000000000000" pitchFamily="2" charset="2"/>
              <a:buChar char="§"/>
            </a:pPr>
            <a:r>
              <a:rPr lang="de-CH" sz="2400" b="1" dirty="0">
                <a:latin typeface="Verdana" pitchFamily="34" charset="0"/>
                <a:ea typeface="Verdana" pitchFamily="34" charset="0"/>
                <a:cs typeface="Calibri"/>
              </a:rPr>
              <a:t>DANKE für jede Spende!</a:t>
            </a:r>
            <a:br>
              <a:rPr lang="de-CH" sz="2400" dirty="0">
                <a:latin typeface="Verdana" pitchFamily="34" charset="0"/>
                <a:ea typeface="Verdana" pitchFamily="34" charset="0"/>
                <a:cs typeface="Calibri"/>
              </a:rPr>
            </a:br>
            <a:r>
              <a:rPr lang="de-CH" sz="2000" dirty="0">
                <a:latin typeface="Verdana" pitchFamily="34" charset="0"/>
                <a:ea typeface="Verdana" pitchFamily="34" charset="0"/>
                <a:cs typeface="Calibri"/>
              </a:rPr>
              <a:t>Weiterhin sind wir auf Unterstützung angewiesen, der Spendenstand liegt bei Fr. 470’000.-. Einzahlungen werden erbeten an Swiss Orienteering oder an die Stiftung OL Schweiz (jeweils mit Vermerk «Ski-OL Universiade 2021»).</a:t>
            </a:r>
          </a:p>
          <a:p>
            <a:pPr lvl="0">
              <a:buFont typeface="Wingdings" panose="05000000000000000000" pitchFamily="2" charset="2"/>
              <a:buChar char="§"/>
            </a:pPr>
            <a:r>
              <a:rPr lang="de-CH" sz="2400" dirty="0">
                <a:latin typeface="Verdana" pitchFamily="34" charset="0"/>
                <a:ea typeface="Verdana" pitchFamily="34" charset="0"/>
                <a:cs typeface="Calibri"/>
              </a:rPr>
              <a:t>Weitere </a:t>
            </a:r>
            <a:r>
              <a:rPr lang="de-CH" sz="2400" b="1" dirty="0">
                <a:latin typeface="Verdana" pitchFamily="34" charset="0"/>
                <a:ea typeface="Verdana" pitchFamily="34" charset="0"/>
                <a:cs typeface="Calibri"/>
              </a:rPr>
              <a:t>Informationen</a:t>
            </a:r>
            <a:r>
              <a:rPr lang="de-CH" sz="2400" dirty="0">
                <a:latin typeface="Verdana" pitchFamily="34" charset="0"/>
                <a:ea typeface="Verdana" pitchFamily="34" charset="0"/>
                <a:cs typeface="Calibri"/>
              </a:rPr>
              <a:t> zum Anlass:</a:t>
            </a:r>
            <a:br>
              <a:rPr lang="de-CH" sz="2400" dirty="0">
                <a:latin typeface="Verdana" pitchFamily="34" charset="0"/>
                <a:ea typeface="Verdana" pitchFamily="34" charset="0"/>
                <a:cs typeface="Calibri"/>
              </a:rPr>
            </a:br>
            <a:r>
              <a:rPr lang="de-CH" sz="2000" dirty="0">
                <a:latin typeface="Verdana" pitchFamily="34" charset="0"/>
                <a:ea typeface="Verdana" pitchFamily="34" charset="0"/>
                <a:cs typeface="Calibri"/>
                <a:hlinkClick r:id="rId2"/>
              </a:rPr>
              <a:t>https://www.winteruniversiade2021.ch/</a:t>
            </a:r>
            <a:endParaRPr lang="de-CH" sz="2000" dirty="0">
              <a:latin typeface="Verdana" pitchFamily="34" charset="0"/>
              <a:ea typeface="Verdana" pitchFamily="34" charset="0"/>
              <a:cs typeface="Calibri"/>
            </a:endParaRPr>
          </a:p>
          <a:p>
            <a:pPr lvl="0">
              <a:buFont typeface="Wingdings" panose="05000000000000000000" pitchFamily="2" charset="2"/>
              <a:buChar char="§"/>
            </a:pPr>
            <a:endParaRPr lang="de-CH" sz="2400" dirty="0">
              <a:latin typeface="+mj-lt"/>
              <a:cs typeface="Arial" panose="020B0604020202020204" pitchFamily="34" charset="0"/>
            </a:endParaRPr>
          </a:p>
          <a:p>
            <a:endParaRPr lang="de-CH" sz="2400" dirty="0"/>
          </a:p>
        </p:txBody>
      </p:sp>
    </p:spTree>
    <p:extLst>
      <p:ext uri="{BB962C8B-B14F-4D97-AF65-F5344CB8AC3E}">
        <p14:creationId xmlns:p14="http://schemas.microsoft.com/office/powerpoint/2010/main" val="303416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solidFill>
                  <a:srgbClr val="C00000"/>
                </a:solidFill>
              </a:rPr>
              <a:t>Bike-OL </a:t>
            </a:r>
          </a:p>
        </p:txBody>
      </p:sp>
      <p:sp>
        <p:nvSpPr>
          <p:cNvPr id="3" name="Inhaltsplatzhalter 2"/>
          <p:cNvSpPr>
            <a:spLocks noGrp="1"/>
          </p:cNvSpPr>
          <p:nvPr>
            <p:ph idx="1"/>
          </p:nvPr>
        </p:nvSpPr>
        <p:spPr>
          <a:xfrm>
            <a:off x="467544" y="1412776"/>
            <a:ext cx="8229600" cy="4536504"/>
          </a:xfrm>
        </p:spPr>
        <p:txBody>
          <a:bodyPr/>
          <a:lstStyle/>
          <a:p>
            <a:pPr marL="0" indent="0">
              <a:buNone/>
            </a:pPr>
            <a:endParaRPr lang="de-CH" sz="2200" b="1" dirty="0">
              <a:latin typeface="+mj-lt"/>
              <a:cs typeface="Arial" panose="020B0604020202020204" pitchFamily="34" charset="0"/>
            </a:endParaRPr>
          </a:p>
          <a:p>
            <a:pPr lvl="0">
              <a:buNone/>
            </a:pPr>
            <a:endParaRPr lang="de-CH" sz="2200" dirty="0">
              <a:latin typeface="+mj-lt"/>
              <a:cs typeface="Arial" panose="020B0604020202020204" pitchFamily="34" charset="0"/>
            </a:endParaRPr>
          </a:p>
          <a:p>
            <a:pPr lvl="0">
              <a:buNone/>
            </a:pPr>
            <a:endParaRPr lang="de-CH" sz="2200" dirty="0">
              <a:latin typeface="+mj-lt"/>
              <a:cs typeface="Arial" panose="020B0604020202020204" pitchFamily="34" charset="0"/>
            </a:endParaRPr>
          </a:p>
          <a:p>
            <a:pPr lvl="0">
              <a:buNone/>
            </a:pPr>
            <a:endParaRPr lang="de-CH" sz="2200" dirty="0">
              <a:latin typeface="+mj-lt"/>
              <a:cs typeface="Arial" panose="020B0604020202020204" pitchFamily="34" charset="0"/>
            </a:endParaRPr>
          </a:p>
          <a:p>
            <a:pPr lvl="0">
              <a:buNone/>
            </a:pPr>
            <a:endParaRPr lang="de-CH" sz="2200" dirty="0">
              <a:latin typeface="+mj-lt"/>
              <a:cs typeface="Arial" panose="020B0604020202020204" pitchFamily="34" charset="0"/>
            </a:endParaRPr>
          </a:p>
          <a:p>
            <a:pPr lvl="0">
              <a:buNone/>
            </a:pPr>
            <a:endParaRPr lang="de-CH" sz="2200" dirty="0">
              <a:latin typeface="+mj-lt"/>
              <a:cs typeface="Arial" panose="020B0604020202020204" pitchFamily="34" charset="0"/>
            </a:endParaRPr>
          </a:p>
          <a:p>
            <a:pPr lvl="0">
              <a:buNone/>
            </a:pPr>
            <a:endParaRPr lang="de-CH" sz="2200" dirty="0">
              <a:latin typeface="+mj-lt"/>
              <a:cs typeface="Arial" panose="020B0604020202020204" pitchFamily="34" charset="0"/>
            </a:endParaRPr>
          </a:p>
          <a:p>
            <a:pPr lvl="0">
              <a:buNone/>
            </a:pPr>
            <a:endParaRPr lang="de-CH" sz="2200" dirty="0">
              <a:latin typeface="+mj-lt"/>
              <a:cs typeface="Arial" panose="020B0604020202020204" pitchFamily="34" charset="0"/>
            </a:endParaRPr>
          </a:p>
          <a:p>
            <a:pPr>
              <a:buNone/>
            </a:pPr>
            <a:endParaRPr lang="de-CH" sz="2400" dirty="0"/>
          </a:p>
        </p:txBody>
      </p:sp>
      <p:pic>
        <p:nvPicPr>
          <p:cNvPr id="1026" name="Picture 2" descr="C:\Users\Admin\Pictures\2019-EM\04-EM Relay Simon.jpg"/>
          <p:cNvPicPr>
            <a:picLocks noChangeAspect="1" noChangeArrowheads="1"/>
          </p:cNvPicPr>
          <p:nvPr/>
        </p:nvPicPr>
        <p:blipFill>
          <a:blip r:embed="rId2" cstate="print"/>
          <a:srcRect/>
          <a:stretch>
            <a:fillRect/>
          </a:stretch>
        </p:blipFill>
        <p:spPr bwMode="auto">
          <a:xfrm>
            <a:off x="1475656" y="1196753"/>
            <a:ext cx="6120680" cy="4080454"/>
          </a:xfrm>
          <a:prstGeom prst="rect">
            <a:avLst/>
          </a:prstGeom>
          <a:noFill/>
        </p:spPr>
      </p:pic>
    </p:spTree>
    <p:extLst>
      <p:ext uri="{BB962C8B-B14F-4D97-AF65-F5344CB8AC3E}">
        <p14:creationId xmlns:p14="http://schemas.microsoft.com/office/powerpoint/2010/main" val="2923882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solidFill>
                  <a:srgbClr val="C00000"/>
                </a:solidFill>
              </a:rPr>
              <a:t>Bike-OL</a:t>
            </a:r>
            <a:r>
              <a:rPr lang="de-DE" sz="3600" dirty="0">
                <a:solidFill>
                  <a:srgbClr val="C00000"/>
                </a:solidFill>
              </a:rPr>
              <a:t> </a:t>
            </a:r>
          </a:p>
        </p:txBody>
      </p:sp>
      <p:sp>
        <p:nvSpPr>
          <p:cNvPr id="3" name="Inhaltsplatzhalter 2"/>
          <p:cNvSpPr>
            <a:spLocks noGrp="1"/>
          </p:cNvSpPr>
          <p:nvPr>
            <p:ph idx="1"/>
          </p:nvPr>
        </p:nvSpPr>
        <p:spPr>
          <a:xfrm>
            <a:off x="539552" y="980728"/>
            <a:ext cx="8352928" cy="5112568"/>
          </a:xfrm>
        </p:spPr>
        <p:txBody>
          <a:bodyPr/>
          <a:lstStyle/>
          <a:p>
            <a:pPr marL="0" indent="0">
              <a:buNone/>
            </a:pPr>
            <a:endParaRPr lang="de-CH" sz="100" b="1" dirty="0">
              <a:latin typeface="+mj-lt"/>
              <a:cs typeface="Arial" panose="020B0604020202020204" pitchFamily="34" charset="0"/>
            </a:endParaRPr>
          </a:p>
          <a:p>
            <a:pPr>
              <a:buFont typeface="Wingdings" panose="05000000000000000000" pitchFamily="2" charset="2"/>
              <a:buChar char="§"/>
            </a:pPr>
            <a:r>
              <a:rPr lang="de-CH" sz="2000" b="1" dirty="0">
                <a:latin typeface="+mj-lt"/>
                <a:cs typeface="Arial" panose="020B0604020202020204" pitchFamily="34" charset="0"/>
              </a:rPr>
              <a:t>Bike-OL Swiss Cup</a:t>
            </a:r>
            <a:r>
              <a:rPr lang="de-CH" sz="2000" dirty="0">
                <a:latin typeface="+mj-lt"/>
                <a:cs typeface="Arial" panose="020B0604020202020204" pitchFamily="34" charset="0"/>
              </a:rPr>
              <a:t>                                                       Es werden noch Veranstalter für 2020 und 2021 gesucht. </a:t>
            </a:r>
            <a:r>
              <a:rPr lang="de-CH" sz="2000" dirty="0">
                <a:latin typeface="Verdana" pitchFamily="34" charset="0"/>
                <a:ea typeface="Verdana" pitchFamily="34" charset="0"/>
                <a:cs typeface="Calibri"/>
              </a:rPr>
              <a:t>Kombiveranstaltungen, z.B. mit regionalen OL, sind möglich und sinnvoll. Bike-OL Kommission bietet Unterstützung.                                                          </a:t>
            </a:r>
          </a:p>
          <a:p>
            <a:pPr>
              <a:buFont typeface="Wingdings" panose="05000000000000000000" pitchFamily="2" charset="2"/>
              <a:buChar char="§"/>
            </a:pPr>
            <a:r>
              <a:rPr lang="de-CH" sz="2000" b="1" dirty="0">
                <a:latin typeface="Verdana" pitchFamily="34" charset="0"/>
                <a:ea typeface="Verdana" pitchFamily="34" charset="0"/>
                <a:cs typeface="Calibri"/>
              </a:rPr>
              <a:t>Nachwuchs</a:t>
            </a:r>
            <a:r>
              <a:rPr lang="de-CH" sz="2000" dirty="0">
                <a:latin typeface="Verdana" pitchFamily="34" charset="0"/>
                <a:ea typeface="Verdana" pitchFamily="34" charset="0"/>
                <a:cs typeface="Calibri"/>
              </a:rPr>
              <a:t>                                                                      Kader für U20: Motivierte und talentierte Jugendliche (ab 14 Jahren) mit Bike-OL Ambitionen sind willkommen!</a:t>
            </a:r>
          </a:p>
          <a:p>
            <a:pPr>
              <a:buFont typeface="Wingdings" panose="05000000000000000000" pitchFamily="2" charset="2"/>
              <a:buChar char="§"/>
            </a:pPr>
            <a:r>
              <a:rPr lang="de-CH" sz="2000" b="1" dirty="0">
                <a:latin typeface="Verdana" pitchFamily="34" charset="0"/>
                <a:ea typeface="Verdana" pitchFamily="34" charset="0"/>
                <a:cs typeface="Calibri"/>
              </a:rPr>
              <a:t>Kommission Bike-OL </a:t>
            </a:r>
            <a:r>
              <a:rPr lang="de-CH" sz="2000" dirty="0">
                <a:latin typeface="Verdana" pitchFamily="34" charset="0"/>
                <a:ea typeface="Verdana" pitchFamily="34" charset="0"/>
                <a:cs typeface="Calibri"/>
              </a:rPr>
              <a:t>    </a:t>
            </a:r>
            <a:r>
              <a:rPr lang="de-CH" sz="2000" dirty="0">
                <a:latin typeface="+mj-lt"/>
                <a:cs typeface="Arial" panose="020B0604020202020204" pitchFamily="34" charset="0"/>
                <a:hlinkClick r:id="rId2"/>
              </a:rPr>
              <a:t>bike-ol@swiss-orienteering.ch</a:t>
            </a:r>
            <a:r>
              <a:rPr lang="de-CH" sz="2000" dirty="0">
                <a:latin typeface="+mj-lt"/>
                <a:cs typeface="Arial" panose="020B0604020202020204" pitchFamily="34" charset="0"/>
              </a:rPr>
              <a:t>   Bike-OL Enthusiasten zur Mitarbeit in der Kommission gesucht!   </a:t>
            </a:r>
          </a:p>
          <a:p>
            <a:pPr>
              <a:buFont typeface="Wingdings" panose="05000000000000000000" pitchFamily="2" charset="2"/>
              <a:buChar char="§"/>
            </a:pPr>
            <a:r>
              <a:rPr lang="de-CH" sz="2000" b="1" dirty="0">
                <a:latin typeface="+mj-lt"/>
                <a:cs typeface="Arial" panose="020B0604020202020204" pitchFamily="34" charset="0"/>
              </a:rPr>
              <a:t>Informationen </a:t>
            </a:r>
            <a:r>
              <a:rPr lang="de-CH" sz="2000" dirty="0">
                <a:latin typeface="+mj-lt"/>
                <a:cs typeface="Arial" panose="020B0604020202020204" pitchFamily="34" charset="0"/>
              </a:rPr>
              <a:t>                                                                 - Websites: SOLV + </a:t>
            </a:r>
            <a:r>
              <a:rPr lang="de-CH" sz="2000" dirty="0">
                <a:latin typeface="+mj-lt"/>
                <a:cs typeface="Arial" panose="020B0604020202020204" pitchFamily="34" charset="0"/>
                <a:hlinkClick r:id="rId3"/>
              </a:rPr>
              <a:t>www.mtbo-sui.com</a:t>
            </a:r>
            <a:r>
              <a:rPr lang="de-CH" sz="2000" dirty="0">
                <a:latin typeface="+mj-lt"/>
                <a:cs typeface="Arial" panose="020B0604020202020204" pitchFamily="34" charset="0"/>
              </a:rPr>
              <a:t>                             - Bike-OL </a:t>
            </a:r>
            <a:r>
              <a:rPr lang="de-CH" sz="2000" dirty="0" err="1">
                <a:latin typeface="+mj-lt"/>
                <a:cs typeface="Arial" panose="020B0604020202020204" pitchFamily="34" charset="0"/>
              </a:rPr>
              <a:t>Veranstalterhandbuch</a:t>
            </a:r>
            <a:r>
              <a:rPr lang="de-CH" sz="2000" dirty="0">
                <a:latin typeface="+mj-lt"/>
                <a:cs typeface="Arial" panose="020B0604020202020204" pitchFamily="34" charset="0"/>
              </a:rPr>
              <a:t>                                        - Broschüren Bike-OL (deutsch und französisch, ital. folgt)</a:t>
            </a:r>
          </a:p>
          <a:p>
            <a:pPr>
              <a:buNone/>
            </a:pPr>
            <a:endParaRPr lang="de-CH" sz="2000" dirty="0">
              <a:latin typeface="+mj-lt"/>
              <a:cs typeface="Arial" panose="020B0604020202020204" pitchFamily="34" charset="0"/>
            </a:endParaRPr>
          </a:p>
          <a:p>
            <a:endParaRPr lang="de-CH" sz="2000" dirty="0"/>
          </a:p>
        </p:txBody>
      </p:sp>
    </p:spTree>
    <p:extLst>
      <p:ext uri="{BB962C8B-B14F-4D97-AF65-F5344CB8AC3E}">
        <p14:creationId xmlns:p14="http://schemas.microsoft.com/office/powerpoint/2010/main" val="886690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ctrTitle"/>
          </p:nvPr>
        </p:nvSpPr>
        <p:spPr>
          <a:xfrm>
            <a:off x="755576" y="116632"/>
            <a:ext cx="7772400" cy="1728192"/>
          </a:xfrm>
        </p:spPr>
        <p:txBody>
          <a:bodyPr/>
          <a:lstStyle/>
          <a:p>
            <a:r>
              <a:rPr lang="de-DE" sz="3200" dirty="0">
                <a:latin typeface="Verdana" charset="0"/>
              </a:rPr>
              <a:t>Saisonplanung 2020 und 2021</a:t>
            </a:r>
          </a:p>
        </p:txBody>
      </p:sp>
      <p:sp>
        <p:nvSpPr>
          <p:cNvPr id="11267" name="Inhaltsplatzhalter 2"/>
          <p:cNvSpPr>
            <a:spLocks noGrp="1"/>
          </p:cNvSpPr>
          <p:nvPr>
            <p:ph type="subTitle" idx="1"/>
          </p:nvPr>
        </p:nvSpPr>
        <p:spPr>
          <a:xfrm>
            <a:off x="1403648" y="4221088"/>
            <a:ext cx="6400800" cy="1752600"/>
          </a:xfrm>
        </p:spPr>
        <p:txBody>
          <a:bodyPr/>
          <a:lstStyle/>
          <a:p>
            <a:endParaRPr lang="de-DE" sz="2800" dirty="0">
              <a:latin typeface="Verdana" charset="0"/>
            </a:endParaRPr>
          </a:p>
          <a:p>
            <a:endParaRPr lang="de-DE" sz="2800" dirty="0">
              <a:latin typeface="Verdana" charset="0"/>
            </a:endParaRPr>
          </a:p>
          <a:p>
            <a:endParaRPr lang="de-DE" sz="2800" dirty="0">
              <a:latin typeface="Verdana" charset="0"/>
            </a:endParaRPr>
          </a:p>
        </p:txBody>
      </p:sp>
      <p:pic>
        <p:nvPicPr>
          <p:cNvPr id="4" name="Bild 1" descr="WocMar17FA-108 (5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1720" y="1916832"/>
            <a:ext cx="5626460" cy="3355202"/>
          </a:xfrm>
          <a:prstGeom prst="rect">
            <a:avLst/>
          </a:prstGeom>
        </p:spPr>
      </p:pic>
    </p:spTree>
    <p:extLst>
      <p:ext uri="{BB962C8B-B14F-4D97-AF65-F5344CB8AC3E}">
        <p14:creationId xmlns:p14="http://schemas.microsoft.com/office/powerpoint/2010/main" val="2411494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p:txBody>
          <a:bodyPr/>
          <a:lstStyle/>
          <a:p>
            <a:r>
              <a:rPr lang="de-CH" sz="3200" dirty="0"/>
              <a:t>Internationale Terminplanung</a:t>
            </a:r>
          </a:p>
        </p:txBody>
      </p:sp>
      <p:sp>
        <p:nvSpPr>
          <p:cNvPr id="3" name="Inhaltsplatzhalter 2">
            <a:extLst>
              <a:ext uri="{FF2B5EF4-FFF2-40B4-BE49-F238E27FC236}">
                <a16:creationId xmlns:a16="http://schemas.microsoft.com/office/drawing/2014/main" id="{6CDFDDCB-2565-4F05-8063-F010D26D9103}"/>
              </a:ext>
            </a:extLst>
          </p:cNvPr>
          <p:cNvSpPr>
            <a:spLocks noGrp="1"/>
          </p:cNvSpPr>
          <p:nvPr>
            <p:ph idx="1"/>
          </p:nvPr>
        </p:nvSpPr>
        <p:spPr>
          <a:xfrm>
            <a:off x="457200" y="1600200"/>
            <a:ext cx="8229600" cy="4421188"/>
          </a:xfrm>
        </p:spPr>
        <p:txBody>
          <a:bodyPr/>
          <a:lstStyle/>
          <a:p>
            <a:pPr>
              <a:buFont typeface="Wingdings" panose="05000000000000000000" pitchFamily="2" charset="2"/>
              <a:buChar char="§"/>
            </a:pPr>
            <a:r>
              <a:rPr lang="de-CH" sz="2000" dirty="0"/>
              <a:t>Neue Langzeitplanung der IOF Foot O </a:t>
            </a:r>
            <a:r>
              <a:rPr lang="de-CH" sz="2000" dirty="0" err="1"/>
              <a:t>Commission</a:t>
            </a:r>
            <a:r>
              <a:rPr lang="de-CH" sz="2000" dirty="0"/>
              <a:t> 2020+</a:t>
            </a:r>
          </a:p>
          <a:p>
            <a:pPr lvl="1">
              <a:buFont typeface="Symbol" panose="05050102010706020507" pitchFamily="18" charset="2"/>
              <a:buChar char="-"/>
            </a:pPr>
            <a:r>
              <a:rPr lang="de-CH" sz="1600" dirty="0" err="1"/>
              <a:t>WCup</a:t>
            </a:r>
            <a:r>
              <a:rPr lang="de-CH" sz="1600" dirty="0"/>
              <a:t> </a:t>
            </a:r>
            <a:r>
              <a:rPr lang="de-CH" sz="1600" dirty="0" err="1"/>
              <a:t>concept</a:t>
            </a:r>
            <a:r>
              <a:rPr lang="de-CH" sz="1600" dirty="0"/>
              <a:t>; Stand Frühling/Sommer 2017</a:t>
            </a:r>
          </a:p>
          <a:p>
            <a:pPr>
              <a:buFont typeface="Wingdings" panose="05000000000000000000" pitchFamily="2" charset="2"/>
              <a:buChar char="§"/>
            </a:pPr>
            <a:r>
              <a:rPr lang="de-CH" sz="2000" dirty="0"/>
              <a:t>OL wird in internationalen Sportkalender integriert (Erhöhung Medienpräsenz)</a:t>
            </a:r>
          </a:p>
          <a:p>
            <a:pPr>
              <a:buFont typeface="Wingdings" panose="05000000000000000000" pitchFamily="2" charset="2"/>
              <a:buChar char="§"/>
            </a:pPr>
            <a:r>
              <a:rPr lang="de-CH" sz="2000" dirty="0"/>
              <a:t>Planungssicherheit für Landesverbände erhöhen</a:t>
            </a:r>
          </a:p>
          <a:p>
            <a:pPr>
              <a:buFont typeface="Wingdings" panose="05000000000000000000" pitchFamily="2" charset="2"/>
              <a:buChar char="§"/>
            </a:pPr>
            <a:r>
              <a:rPr lang="de-CH" sz="2000" dirty="0"/>
              <a:t>Internationaler Kalender steht X - 2.5 Jahre</a:t>
            </a:r>
          </a:p>
        </p:txBody>
      </p:sp>
    </p:spTree>
    <p:extLst>
      <p:ext uri="{BB962C8B-B14F-4D97-AF65-F5344CB8AC3E}">
        <p14:creationId xmlns:p14="http://schemas.microsoft.com/office/powerpoint/2010/main" val="3071738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p:txBody>
          <a:bodyPr/>
          <a:lstStyle/>
          <a:p>
            <a:r>
              <a:rPr lang="de-CH" sz="3200" dirty="0"/>
              <a:t>Nationale Terminplanung</a:t>
            </a:r>
          </a:p>
        </p:txBody>
      </p:sp>
      <p:sp>
        <p:nvSpPr>
          <p:cNvPr id="3" name="Inhaltsplatzhalter 2">
            <a:extLst>
              <a:ext uri="{FF2B5EF4-FFF2-40B4-BE49-F238E27FC236}">
                <a16:creationId xmlns:a16="http://schemas.microsoft.com/office/drawing/2014/main" id="{6CDFDDCB-2565-4F05-8063-F010D26D9103}"/>
              </a:ext>
            </a:extLst>
          </p:cNvPr>
          <p:cNvSpPr>
            <a:spLocks noGrp="1"/>
          </p:cNvSpPr>
          <p:nvPr>
            <p:ph idx="1"/>
          </p:nvPr>
        </p:nvSpPr>
        <p:spPr>
          <a:xfrm>
            <a:off x="457200" y="1124744"/>
            <a:ext cx="8229600" cy="4421188"/>
          </a:xfrm>
        </p:spPr>
        <p:txBody>
          <a:bodyPr>
            <a:noAutofit/>
          </a:bodyPr>
          <a:lstStyle/>
          <a:p>
            <a:pPr>
              <a:lnSpc>
                <a:spcPct val="120000"/>
              </a:lnSpc>
              <a:buFont typeface="Wingdings" panose="05000000000000000000" pitchFamily="2" charset="2"/>
              <a:buChar char="§"/>
            </a:pPr>
            <a:r>
              <a:rPr lang="de-CH" sz="2000" dirty="0"/>
              <a:t>Abstimmung Nationale Terminplanung auf das IOF </a:t>
            </a:r>
            <a:r>
              <a:rPr lang="de-CH" sz="2000" dirty="0" err="1"/>
              <a:t>WCup</a:t>
            </a:r>
            <a:r>
              <a:rPr lang="de-CH" sz="2000" dirty="0"/>
              <a:t> Konzept</a:t>
            </a:r>
          </a:p>
          <a:p>
            <a:pPr lvl="1">
              <a:lnSpc>
                <a:spcPct val="120000"/>
              </a:lnSpc>
            </a:pPr>
            <a:r>
              <a:rPr lang="de-CH" sz="1600" dirty="0"/>
              <a:t>Konzept Nationale Saison ab dem Jahr 2020 (Kenntnisnahme ZV 4.9.17 und Verabschiedung 4.9.2018)</a:t>
            </a:r>
          </a:p>
          <a:p>
            <a:pPr>
              <a:lnSpc>
                <a:spcPct val="120000"/>
              </a:lnSpc>
              <a:buFont typeface="Wingdings" panose="05000000000000000000" pitchFamily="2" charset="2"/>
              <a:buChar char="§"/>
            </a:pPr>
            <a:r>
              <a:rPr lang="de-CH" sz="2000" dirty="0"/>
              <a:t>Ziele</a:t>
            </a:r>
          </a:p>
          <a:p>
            <a:pPr lvl="1">
              <a:lnSpc>
                <a:spcPct val="120000"/>
              </a:lnSpc>
            </a:pPr>
            <a:r>
              <a:rPr lang="de-CH" sz="1600" dirty="0"/>
              <a:t>Ausgewogene nationale Wettkampfsaison</a:t>
            </a:r>
          </a:p>
          <a:p>
            <a:pPr lvl="1">
              <a:lnSpc>
                <a:spcPct val="120000"/>
              </a:lnSpc>
            </a:pPr>
            <a:r>
              <a:rPr lang="de-CH" sz="1600" dirty="0"/>
              <a:t>Alle Regionen werden berücksichtigt</a:t>
            </a:r>
          </a:p>
          <a:p>
            <a:pPr lvl="1">
              <a:lnSpc>
                <a:spcPct val="120000"/>
              </a:lnSpc>
            </a:pPr>
            <a:r>
              <a:rPr lang="de-CH" sz="1600" b="1" dirty="0"/>
              <a:t>Schweizer- Meisterschaften finden nicht gleichzeitig mit internationalen Anlässen statt. </a:t>
            </a:r>
            <a:r>
              <a:rPr lang="de-CH" sz="1600" dirty="0"/>
              <a:t>(Weltmeisterschaften oder Weltcup); Die Elite soll an Schweizermeisterschaften anwesend sein.</a:t>
            </a:r>
          </a:p>
          <a:p>
            <a:pPr lvl="1">
              <a:lnSpc>
                <a:spcPct val="120000"/>
              </a:lnSpc>
            </a:pPr>
            <a:r>
              <a:rPr lang="de-CH" sz="1600" dirty="0"/>
              <a:t>Nationale Sprint-Wettkämpfe, welche in urbanem Gelände durchgeführt werden, finden mehrheitlich während der Setzzeit statt.</a:t>
            </a:r>
          </a:p>
          <a:p>
            <a:pPr lvl="1">
              <a:lnSpc>
                <a:spcPct val="120000"/>
              </a:lnSpc>
            </a:pPr>
            <a:r>
              <a:rPr lang="de-CH" sz="1600" dirty="0"/>
              <a:t>Pro Jahr findet 1 Knock-Out Sprint statt (Nur Elite und Junioren; in Kombination mit einem Sprint Wettkampf; ev. kein nationaler Wettkampf)</a:t>
            </a:r>
          </a:p>
          <a:p>
            <a:endParaRPr lang="de-CH" sz="2000" dirty="0"/>
          </a:p>
          <a:p>
            <a:endParaRPr lang="de-CH" sz="2000" dirty="0"/>
          </a:p>
        </p:txBody>
      </p:sp>
    </p:spTree>
    <p:extLst>
      <p:ext uri="{BB962C8B-B14F-4D97-AF65-F5344CB8AC3E}">
        <p14:creationId xmlns:p14="http://schemas.microsoft.com/office/powerpoint/2010/main" val="1868306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p:txBody>
          <a:bodyPr/>
          <a:lstStyle/>
          <a:p>
            <a:r>
              <a:rPr lang="de-CH" sz="3200" dirty="0"/>
              <a:t>Nationale Terminplanung</a:t>
            </a:r>
          </a:p>
        </p:txBody>
      </p:sp>
      <p:sp>
        <p:nvSpPr>
          <p:cNvPr id="3" name="Inhaltsplatzhalter 2">
            <a:extLst>
              <a:ext uri="{FF2B5EF4-FFF2-40B4-BE49-F238E27FC236}">
                <a16:creationId xmlns:a16="http://schemas.microsoft.com/office/drawing/2014/main" id="{6CDFDDCB-2565-4F05-8063-F010D26D9103}"/>
              </a:ext>
            </a:extLst>
          </p:cNvPr>
          <p:cNvSpPr>
            <a:spLocks noGrp="1"/>
          </p:cNvSpPr>
          <p:nvPr>
            <p:ph idx="1"/>
          </p:nvPr>
        </p:nvSpPr>
        <p:spPr/>
        <p:txBody>
          <a:bodyPr>
            <a:normAutofit/>
          </a:bodyPr>
          <a:lstStyle/>
          <a:p>
            <a:pPr>
              <a:buFont typeface="Wingdings" panose="05000000000000000000" pitchFamily="2" charset="2"/>
              <a:buChar char="§"/>
            </a:pPr>
            <a:r>
              <a:rPr lang="de-CH" sz="2000" dirty="0"/>
              <a:t>Planungskriterien</a:t>
            </a:r>
          </a:p>
          <a:p>
            <a:pPr lvl="1"/>
            <a:r>
              <a:rPr lang="de-CH" sz="1600" dirty="0"/>
              <a:t>SPM, SSM, SOM, MOM und LOM finden in den für nationale Meisterschaften definierten Perioden der IOF statt</a:t>
            </a:r>
          </a:p>
          <a:p>
            <a:pPr lvl="1"/>
            <a:r>
              <a:rPr lang="de-CH" sz="1600" dirty="0"/>
              <a:t>Es sollen nicht zwei Weekend aufeinander folgen</a:t>
            </a:r>
          </a:p>
          <a:p>
            <a:pPr lvl="1"/>
            <a:r>
              <a:rPr lang="de-CH" sz="1600" dirty="0"/>
              <a:t>Es soll eine gleichmässige Verteilung auf die Frühlings und Herbstsaison angestrebt werden</a:t>
            </a:r>
          </a:p>
          <a:p>
            <a:pPr lvl="1"/>
            <a:r>
              <a:rPr lang="de-CH" sz="1600" dirty="0"/>
              <a:t>Die Nacht- OL Meisterschaft findet in der Regel in der Winterzeit statt (frühes Eindunkeln)</a:t>
            </a:r>
          </a:p>
          <a:p>
            <a:pPr lvl="1"/>
            <a:r>
              <a:rPr lang="de-CH" sz="1600" dirty="0"/>
              <a:t>Die SSM findet am gleichen Tag statt wie ein nationaler Sprint Wettkampf</a:t>
            </a:r>
          </a:p>
          <a:p>
            <a:pPr lvl="1"/>
            <a:r>
              <a:rPr lang="de-CH" sz="1600" dirty="0"/>
              <a:t>Die SSM findet vor den Weltmeisterschaften statt (Trainingsmöglichkeit für die Elite)</a:t>
            </a:r>
          </a:p>
        </p:txBody>
      </p:sp>
    </p:spTree>
    <p:extLst>
      <p:ext uri="{BB962C8B-B14F-4D97-AF65-F5344CB8AC3E}">
        <p14:creationId xmlns:p14="http://schemas.microsoft.com/office/powerpoint/2010/main" val="3636659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p:txBody>
          <a:bodyPr/>
          <a:lstStyle/>
          <a:p>
            <a:r>
              <a:rPr lang="de-CH" sz="3200" dirty="0"/>
              <a:t>Nationale Terminplanung</a:t>
            </a:r>
          </a:p>
        </p:txBody>
      </p:sp>
      <p:sp>
        <p:nvSpPr>
          <p:cNvPr id="3" name="Inhaltsplatzhalter 2">
            <a:extLst>
              <a:ext uri="{FF2B5EF4-FFF2-40B4-BE49-F238E27FC236}">
                <a16:creationId xmlns:a16="http://schemas.microsoft.com/office/drawing/2014/main" id="{6CDFDDCB-2565-4F05-8063-F010D26D9103}"/>
              </a:ext>
            </a:extLst>
          </p:cNvPr>
          <p:cNvSpPr>
            <a:spLocks noGrp="1"/>
          </p:cNvSpPr>
          <p:nvPr>
            <p:ph idx="1"/>
          </p:nvPr>
        </p:nvSpPr>
        <p:spPr/>
        <p:txBody>
          <a:bodyPr>
            <a:normAutofit/>
          </a:bodyPr>
          <a:lstStyle/>
          <a:p>
            <a:pPr>
              <a:buFont typeface="Wingdings" panose="05000000000000000000" pitchFamily="2" charset="2"/>
              <a:buChar char="§"/>
            </a:pPr>
            <a:r>
              <a:rPr lang="de-CH" sz="2000" dirty="0"/>
              <a:t>Verteilung Wettkampf-Typen</a:t>
            </a:r>
          </a:p>
          <a:p>
            <a:pPr lvl="1"/>
            <a:r>
              <a:rPr lang="de-CH" sz="1600" dirty="0"/>
              <a:t>Langdistanz	6</a:t>
            </a:r>
          </a:p>
          <a:p>
            <a:pPr lvl="1"/>
            <a:r>
              <a:rPr lang="de-CH" sz="1600" dirty="0"/>
              <a:t>Mitteldistanz	3</a:t>
            </a:r>
          </a:p>
          <a:p>
            <a:pPr lvl="1"/>
            <a:r>
              <a:rPr lang="de-CH" sz="1600" dirty="0"/>
              <a:t>Sprint		3</a:t>
            </a:r>
          </a:p>
          <a:p>
            <a:pPr lvl="1"/>
            <a:r>
              <a:rPr lang="de-CH" sz="1600" dirty="0"/>
              <a:t>Staffel		1</a:t>
            </a:r>
          </a:p>
          <a:p>
            <a:pPr lvl="1"/>
            <a:r>
              <a:rPr lang="de-CH" sz="1600" dirty="0"/>
              <a:t>Sprint-Staffel	1</a:t>
            </a:r>
          </a:p>
          <a:p>
            <a:pPr lvl="1"/>
            <a:r>
              <a:rPr lang="de-CH" sz="1600" dirty="0"/>
              <a:t>Nacht		1</a:t>
            </a:r>
          </a:p>
          <a:p>
            <a:pPr lvl="1"/>
            <a:r>
              <a:rPr lang="de-CH" sz="1600" dirty="0"/>
              <a:t>Team		1</a:t>
            </a:r>
          </a:p>
          <a:p>
            <a:endParaRPr lang="de-CH" sz="3600" dirty="0"/>
          </a:p>
          <a:p>
            <a:endParaRPr lang="de-CH" sz="3600" dirty="0"/>
          </a:p>
        </p:txBody>
      </p:sp>
    </p:spTree>
    <p:extLst>
      <p:ext uri="{BB962C8B-B14F-4D97-AF65-F5344CB8AC3E}">
        <p14:creationId xmlns:p14="http://schemas.microsoft.com/office/powerpoint/2010/main" val="426602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Kommunikation</a:t>
            </a:r>
          </a:p>
        </p:txBody>
      </p:sp>
      <p:sp>
        <p:nvSpPr>
          <p:cNvPr id="3" name="Inhaltsplatzhalter 2">
            <a:extLst>
              <a:ext uri="{FF2B5EF4-FFF2-40B4-BE49-F238E27FC236}">
                <a16:creationId xmlns:a16="http://schemas.microsoft.com/office/drawing/2014/main" id="{2F2B511D-3398-441D-AE13-990124E466E3}"/>
              </a:ext>
            </a:extLst>
          </p:cNvPr>
          <p:cNvSpPr>
            <a:spLocks noGrp="1"/>
          </p:cNvSpPr>
          <p:nvPr>
            <p:ph idx="1"/>
          </p:nvPr>
        </p:nvSpPr>
        <p:spPr>
          <a:xfrm>
            <a:off x="457200" y="1417638"/>
            <a:ext cx="8229600" cy="4421188"/>
          </a:xfrm>
        </p:spPr>
        <p:txBody>
          <a:bodyPr/>
          <a:lstStyle/>
          <a:p>
            <a:pPr marL="442913" indent="-442913">
              <a:buClr>
                <a:schemeClr val="accent3"/>
              </a:buClr>
              <a:buFont typeface="Wingdings" panose="05000000000000000000" pitchFamily="2" charset="2"/>
              <a:buChar char="§"/>
            </a:pPr>
            <a:r>
              <a:rPr lang="de-CH" sz="2000" dirty="0"/>
              <a:t>Rück- und Ausblick KOM-Massnahmen </a:t>
            </a:r>
            <a:br>
              <a:rPr lang="de-CH" sz="2000" dirty="0"/>
            </a:br>
            <a:r>
              <a:rPr lang="de-CH" sz="2000" dirty="0"/>
              <a:t>(Messen, Saisonstart-Event, Medienkonferenz, WOC 2019)</a:t>
            </a:r>
          </a:p>
          <a:p>
            <a:pPr marL="442913" indent="-442913">
              <a:buClr>
                <a:schemeClr val="accent3"/>
              </a:buClr>
              <a:buFont typeface="Wingdings" panose="05000000000000000000" pitchFamily="2" charset="2"/>
              <a:buChar char="§"/>
            </a:pPr>
            <a:r>
              <a:rPr lang="de-CH" sz="2000" dirty="0"/>
              <a:t>Erstmals einen Saisonstart-Event mit Trikot-Präsentation, Kleider-Bezug, </a:t>
            </a:r>
            <a:r>
              <a:rPr lang="de-CH" sz="2000" dirty="0" err="1"/>
              <a:t>Social</a:t>
            </a:r>
            <a:r>
              <a:rPr lang="de-CH" sz="2000" dirty="0"/>
              <a:t> Media Schulungen, offiziellen Foto-Shootings und </a:t>
            </a:r>
            <a:r>
              <a:rPr lang="de-CH" sz="2000" dirty="0" err="1"/>
              <a:t>Get</a:t>
            </a:r>
            <a:r>
              <a:rPr lang="de-CH" sz="2000" dirty="0"/>
              <a:t> </a:t>
            </a:r>
            <a:r>
              <a:rPr lang="de-CH" sz="2000" dirty="0" err="1"/>
              <a:t>Together</a:t>
            </a:r>
            <a:r>
              <a:rPr lang="de-CH" sz="2000" dirty="0"/>
              <a:t> mit Medienschaffenden und Partnern im Schloss </a:t>
            </a:r>
            <a:r>
              <a:rPr lang="de-CH" sz="2000" dirty="0" err="1"/>
              <a:t>Hünigen</a:t>
            </a:r>
            <a:r>
              <a:rPr lang="de-CH" sz="2000" dirty="0"/>
              <a:t> in </a:t>
            </a:r>
            <a:r>
              <a:rPr lang="de-CH" sz="2000" dirty="0" err="1"/>
              <a:t>Konolfingen</a:t>
            </a:r>
            <a:r>
              <a:rPr lang="de-CH" sz="2000" dirty="0"/>
              <a:t> BE</a:t>
            </a:r>
          </a:p>
          <a:p>
            <a:pPr marL="442913" indent="-442913">
              <a:buClr>
                <a:schemeClr val="accent3"/>
              </a:buClr>
              <a:buFont typeface="Wingdings" panose="05000000000000000000" pitchFamily="2" charset="2"/>
              <a:buChar char="§"/>
            </a:pPr>
            <a:r>
              <a:rPr lang="de-CH" sz="2000" dirty="0"/>
              <a:t>Die WM-Pressekonferenz fand erstmals in den Räumlichkeiten unseres Co-Sponsors KPMG statt</a:t>
            </a:r>
          </a:p>
          <a:p>
            <a:pPr marL="442913" indent="-442913">
              <a:buClr>
                <a:schemeClr val="accent3"/>
              </a:buClr>
              <a:buFont typeface="Wingdings" panose="05000000000000000000" pitchFamily="2" charset="2"/>
              <a:buChar char="§"/>
            </a:pPr>
            <a:r>
              <a:rPr lang="de-CH" sz="2000" dirty="0"/>
              <a:t>2019 starke Präsenz in SRG-Struktursendungen rund um WOC und WC Laufen.</a:t>
            </a:r>
          </a:p>
          <a:p>
            <a:endParaRPr lang="de-CH" sz="2000" dirty="0"/>
          </a:p>
        </p:txBody>
      </p:sp>
      <p:sp>
        <p:nvSpPr>
          <p:cNvPr id="6" name="Rechteck 5"/>
          <p:cNvSpPr/>
          <p:nvPr/>
        </p:nvSpPr>
        <p:spPr>
          <a:xfrm>
            <a:off x="1187624" y="1340768"/>
            <a:ext cx="7128792" cy="1200329"/>
          </a:xfrm>
          <a:prstGeom prst="rect">
            <a:avLst/>
          </a:prstGeom>
        </p:spPr>
        <p:txBody>
          <a:bodyPr wrap="square">
            <a:spAutoFit/>
          </a:bodyPr>
          <a:lstStyle/>
          <a:p>
            <a:endParaRPr lang="de-CH" b="1" dirty="0"/>
          </a:p>
          <a:p>
            <a:endParaRPr lang="de-CH" dirty="0"/>
          </a:p>
          <a:p>
            <a:endParaRPr lang="de-CH" dirty="0"/>
          </a:p>
          <a:p>
            <a:r>
              <a:rPr lang="de-CH" dirty="0"/>
              <a:t>      </a:t>
            </a:r>
            <a:endParaRPr lang="de-CH" dirty="0">
              <a:effectLst/>
            </a:endParaRPr>
          </a:p>
        </p:txBody>
      </p:sp>
    </p:spTree>
    <p:extLst>
      <p:ext uri="{BB962C8B-B14F-4D97-AF65-F5344CB8AC3E}">
        <p14:creationId xmlns:p14="http://schemas.microsoft.com/office/powerpoint/2010/main" val="2707536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p:txBody>
          <a:bodyPr/>
          <a:lstStyle/>
          <a:p>
            <a:r>
              <a:rPr lang="de-CH" sz="3200" dirty="0"/>
              <a:t>Nationale Terminplanung</a:t>
            </a: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46626" b="23446"/>
          <a:stretch/>
        </p:blipFill>
        <p:spPr bwMode="auto">
          <a:xfrm>
            <a:off x="6084168" y="3924439"/>
            <a:ext cx="2880320" cy="2168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2">
            <a:extLst>
              <a:ext uri="{FF2B5EF4-FFF2-40B4-BE49-F238E27FC236}">
                <a16:creationId xmlns:a16="http://schemas.microsoft.com/office/drawing/2014/main" id="{F39712C6-7BA4-4022-A111-47CC011E15AA}"/>
              </a:ext>
            </a:extLst>
          </p:cNvPr>
          <p:cNvSpPr>
            <a:spLocks noGrp="1"/>
          </p:cNvSpPr>
          <p:nvPr>
            <p:ph idx="1"/>
          </p:nvPr>
        </p:nvSpPr>
        <p:spPr>
          <a:xfrm>
            <a:off x="457200" y="1600200"/>
            <a:ext cx="8229600" cy="4421188"/>
          </a:xfrm>
        </p:spPr>
        <p:txBody>
          <a:bodyPr>
            <a:normAutofit/>
          </a:bodyPr>
          <a:lstStyle/>
          <a:p>
            <a:r>
              <a:rPr lang="de-CH" sz="2000" dirty="0"/>
              <a:t>Wenn Nationale Anlässe vermehrt in interessantem Gelände (Jura, Voralpin, Alpin) stattfinden sollen, so ist es wichtig, dass Veranstalter aus dem Mittelland sich für die Organisation von Veranstaltungen mit Vereinen aus diesen Gebieten für die Organisation zusammenschliessen.</a:t>
            </a:r>
          </a:p>
          <a:p>
            <a:pPr lvl="1"/>
            <a:r>
              <a:rPr lang="de-CH" sz="1600" dirty="0"/>
              <a:t>Keine Kontaktaufnahme mit Behörden ohne Zusammenarbeit mit dem «lokalen» Verein / Verband</a:t>
            </a:r>
          </a:p>
          <a:p>
            <a:pPr lvl="1"/>
            <a:r>
              <a:rPr lang="de-CH" sz="1600" dirty="0"/>
              <a:t>Kleinvereine sind angehalten, ihre Kapazität </a:t>
            </a:r>
            <a:br>
              <a:rPr lang="de-CH" sz="1600" dirty="0"/>
            </a:br>
            <a:r>
              <a:rPr lang="de-CH" sz="1600" dirty="0"/>
              <a:t>mit Ressourcen aus anderen Vereinen zu</a:t>
            </a:r>
            <a:br>
              <a:rPr lang="de-CH" sz="1600" dirty="0"/>
            </a:br>
            <a:r>
              <a:rPr lang="de-CH" sz="1600" dirty="0"/>
              <a:t>ergänzen (keine Vergabe ohne schriftliche </a:t>
            </a:r>
            <a:br>
              <a:rPr lang="de-CH" sz="1600" dirty="0"/>
            </a:br>
            <a:r>
              <a:rPr lang="de-CH" sz="1600" dirty="0"/>
              <a:t>Bestätigung, welche Vereine mithelfen)</a:t>
            </a:r>
          </a:p>
        </p:txBody>
      </p:sp>
    </p:spTree>
    <p:extLst>
      <p:ext uri="{BB962C8B-B14F-4D97-AF65-F5344CB8AC3E}">
        <p14:creationId xmlns:p14="http://schemas.microsoft.com/office/powerpoint/2010/main" val="3165092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46B00BF-4DEC-4580-8928-7D8C1219F105}"/>
              </a:ext>
            </a:extLst>
          </p:cNvPr>
          <p:cNvSpPr>
            <a:spLocks noGrp="1"/>
          </p:cNvSpPr>
          <p:nvPr>
            <p:ph type="body" sz="half" idx="1"/>
          </p:nvPr>
        </p:nvSpPr>
        <p:spPr>
          <a:xfrm>
            <a:off x="539552" y="1268413"/>
            <a:ext cx="4032448" cy="4680867"/>
          </a:xfrm>
        </p:spPr>
        <p:txBody>
          <a:bodyPr/>
          <a:lstStyle/>
          <a:p>
            <a:pPr marL="0" indent="0">
              <a:buNone/>
            </a:pPr>
            <a:r>
              <a:rPr lang="de-CH" sz="1800" dirty="0"/>
              <a:t>Aktuell</a:t>
            </a:r>
          </a:p>
          <a:p>
            <a:r>
              <a:rPr lang="de-CH" sz="1800" dirty="0"/>
              <a:t>Bis 5 Jahre Vorlauf</a:t>
            </a:r>
          </a:p>
          <a:p>
            <a:r>
              <a:rPr lang="de-CH" sz="1800" dirty="0"/>
              <a:t>Regionale Koordination</a:t>
            </a:r>
          </a:p>
          <a:p>
            <a:r>
              <a:rPr lang="de-CH" sz="1800" dirty="0"/>
              <a:t>Region «verteilt» Lauf innerhalb der Region </a:t>
            </a:r>
          </a:p>
          <a:p>
            <a:r>
              <a:rPr lang="de-CH" sz="1800" dirty="0">
                <a:sym typeface="Wingdings" panose="05000000000000000000" pitchFamily="2" charset="2"/>
              </a:rPr>
              <a:t>1 Bewerbung / Lauf</a:t>
            </a:r>
          </a:p>
          <a:p>
            <a:r>
              <a:rPr lang="de-CH" sz="1800" dirty="0">
                <a:sym typeface="Wingdings" panose="05000000000000000000" pitchFamily="2" charset="2"/>
              </a:rPr>
              <a:t>Vereine bewerben sich teilweise mit wenig Vorüberlegungen</a:t>
            </a:r>
            <a:endParaRPr lang="de-CH" sz="1800" dirty="0"/>
          </a:p>
          <a:p>
            <a:r>
              <a:rPr lang="de-CH" sz="1800" dirty="0"/>
              <a:t>Keine Zeit für seriöse Beurteilung der Bewerbungen</a:t>
            </a:r>
            <a:endParaRPr lang="de-CH" dirty="0"/>
          </a:p>
        </p:txBody>
      </p:sp>
      <p:sp>
        <p:nvSpPr>
          <p:cNvPr id="4" name="Inhaltsplatzhalter 3">
            <a:extLst>
              <a:ext uri="{FF2B5EF4-FFF2-40B4-BE49-F238E27FC236}">
                <a16:creationId xmlns:a16="http://schemas.microsoft.com/office/drawing/2014/main" id="{E225E809-72F0-444A-9A76-D38AF0BD96DE}"/>
              </a:ext>
            </a:extLst>
          </p:cNvPr>
          <p:cNvSpPr>
            <a:spLocks noGrp="1"/>
          </p:cNvSpPr>
          <p:nvPr>
            <p:ph sz="half" idx="2"/>
          </p:nvPr>
        </p:nvSpPr>
        <p:spPr>
          <a:xfrm>
            <a:off x="4499992" y="1268413"/>
            <a:ext cx="4176464" cy="4680867"/>
          </a:xfrm>
        </p:spPr>
        <p:txBody>
          <a:bodyPr/>
          <a:lstStyle/>
          <a:p>
            <a:pPr marL="0" indent="0">
              <a:buNone/>
            </a:pPr>
            <a:r>
              <a:rPr lang="de-CH" sz="1800" dirty="0"/>
              <a:t>Neu</a:t>
            </a:r>
          </a:p>
          <a:p>
            <a:r>
              <a:rPr lang="de-CH" sz="1800" dirty="0"/>
              <a:t>4 Jahre Vorlauf</a:t>
            </a:r>
          </a:p>
          <a:p>
            <a:r>
              <a:rPr lang="de-CH" sz="1800" dirty="0"/>
              <a:t>Zentrale Terminplanung</a:t>
            </a:r>
          </a:p>
          <a:p>
            <a:r>
              <a:rPr lang="de-CH" sz="1800" dirty="0"/>
              <a:t>Vereine bewerben sich auf ein Datum und Wettkampftyp</a:t>
            </a:r>
          </a:p>
          <a:p>
            <a:r>
              <a:rPr lang="de-CH" sz="1800" dirty="0"/>
              <a:t>Vereine sind «gezwungen» die nötigen Vorüberlegungen zu tätigen</a:t>
            </a:r>
          </a:p>
          <a:p>
            <a:r>
              <a:rPr lang="de-CH" sz="1800" dirty="0"/>
              <a:t>2-Stufige Beurteilung der Bewerbungen</a:t>
            </a:r>
          </a:p>
          <a:p>
            <a:r>
              <a:rPr lang="de-CH" sz="1800" dirty="0"/>
              <a:t>Regionales Gleichgewicht wird bei der Vergabe berücksichtigt</a:t>
            </a:r>
            <a:endParaRPr lang="de-CH" sz="2000" dirty="0"/>
          </a:p>
          <a:p>
            <a:endParaRPr lang="de-CH" dirty="0"/>
          </a:p>
        </p:txBody>
      </p:sp>
      <p:sp>
        <p:nvSpPr>
          <p:cNvPr id="8" name="Titel 1">
            <a:extLst>
              <a:ext uri="{FF2B5EF4-FFF2-40B4-BE49-F238E27FC236}">
                <a16:creationId xmlns:a16="http://schemas.microsoft.com/office/drawing/2014/main" id="{E26ED88B-C2C8-4FAD-B6D1-F51E58EF5C96}"/>
              </a:ext>
            </a:extLst>
          </p:cNvPr>
          <p:cNvSpPr>
            <a:spLocks noGrp="1"/>
          </p:cNvSpPr>
          <p:nvPr>
            <p:ph type="title"/>
          </p:nvPr>
        </p:nvSpPr>
        <p:spPr>
          <a:xfrm>
            <a:off x="457200" y="274638"/>
            <a:ext cx="8686800" cy="1143000"/>
          </a:xfrm>
        </p:spPr>
        <p:txBody>
          <a:bodyPr/>
          <a:lstStyle/>
          <a:p>
            <a:r>
              <a:rPr lang="de-CH" sz="3200" dirty="0"/>
              <a:t>Prozess Nationale Saison 2021</a:t>
            </a:r>
            <a:r>
              <a:rPr lang="de-CH" sz="3200" baseline="30000" dirty="0"/>
              <a:t>+</a:t>
            </a:r>
          </a:p>
        </p:txBody>
      </p:sp>
    </p:spTree>
    <p:extLst>
      <p:ext uri="{BB962C8B-B14F-4D97-AF65-F5344CB8AC3E}">
        <p14:creationId xmlns:p14="http://schemas.microsoft.com/office/powerpoint/2010/main" val="944539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a:xfrm>
            <a:off x="457200" y="274638"/>
            <a:ext cx="8435280" cy="1143000"/>
          </a:xfrm>
        </p:spPr>
        <p:txBody>
          <a:bodyPr/>
          <a:lstStyle/>
          <a:p>
            <a:r>
              <a:rPr lang="de-CH" sz="3200" dirty="0"/>
              <a:t>Prozess Nationale Saison 2021</a:t>
            </a:r>
            <a:r>
              <a:rPr lang="de-CH" sz="3200" baseline="30000" dirty="0"/>
              <a:t>+</a:t>
            </a:r>
          </a:p>
        </p:txBody>
      </p:sp>
      <p:sp>
        <p:nvSpPr>
          <p:cNvPr id="3" name="Inhaltsplatzhalter 2">
            <a:extLst>
              <a:ext uri="{FF2B5EF4-FFF2-40B4-BE49-F238E27FC236}">
                <a16:creationId xmlns:a16="http://schemas.microsoft.com/office/drawing/2014/main" id="{6CDFDDCB-2565-4F05-8063-F010D26D9103}"/>
              </a:ext>
            </a:extLst>
          </p:cNvPr>
          <p:cNvSpPr>
            <a:spLocks noGrp="1"/>
          </p:cNvSpPr>
          <p:nvPr>
            <p:ph idx="1"/>
          </p:nvPr>
        </p:nvSpPr>
        <p:spPr/>
        <p:txBody>
          <a:bodyPr>
            <a:noAutofit/>
          </a:bodyPr>
          <a:lstStyle/>
          <a:p>
            <a:pPr>
              <a:buFont typeface="Wingdings" panose="05000000000000000000" pitchFamily="2" charset="2"/>
              <a:buChar char="§"/>
            </a:pPr>
            <a:endParaRPr lang="de-CH" sz="2000" b="1" baseline="30000" dirty="0"/>
          </a:p>
        </p:txBody>
      </p:sp>
      <p:graphicFrame>
        <p:nvGraphicFramePr>
          <p:cNvPr id="8" name="Tabelle 7">
            <a:extLst>
              <a:ext uri="{FF2B5EF4-FFF2-40B4-BE49-F238E27FC236}">
                <a16:creationId xmlns:a16="http://schemas.microsoft.com/office/drawing/2014/main" id="{4FB0F6AD-9B0B-45D5-85D9-CB95F6236EBC}"/>
              </a:ext>
            </a:extLst>
          </p:cNvPr>
          <p:cNvGraphicFramePr>
            <a:graphicFrameLocks noGrp="1"/>
          </p:cNvGraphicFramePr>
          <p:nvPr>
            <p:extLst>
              <p:ext uri="{D42A27DB-BD31-4B8C-83A1-F6EECF244321}">
                <p14:modId xmlns:p14="http://schemas.microsoft.com/office/powerpoint/2010/main" val="3231543289"/>
              </p:ext>
            </p:extLst>
          </p:nvPr>
        </p:nvGraphicFramePr>
        <p:xfrm>
          <a:off x="0" y="1196752"/>
          <a:ext cx="9144000" cy="4968555"/>
        </p:xfrm>
        <a:graphic>
          <a:graphicData uri="http://schemas.openxmlformats.org/drawingml/2006/table">
            <a:tbl>
              <a:tblPr firstRow="1" firstCol="1" bandRow="1">
                <a:tableStyleId>{5C22544A-7EE6-4342-B048-85BDC9FD1C3A}</a:tableStyleId>
              </a:tblPr>
              <a:tblGrid>
                <a:gridCol w="1798659">
                  <a:extLst>
                    <a:ext uri="{9D8B030D-6E8A-4147-A177-3AD203B41FA5}">
                      <a16:colId xmlns:a16="http://schemas.microsoft.com/office/drawing/2014/main" val="3777669417"/>
                    </a:ext>
                  </a:extLst>
                </a:gridCol>
                <a:gridCol w="1942514">
                  <a:extLst>
                    <a:ext uri="{9D8B030D-6E8A-4147-A177-3AD203B41FA5}">
                      <a16:colId xmlns:a16="http://schemas.microsoft.com/office/drawing/2014/main" val="2868656753"/>
                    </a:ext>
                  </a:extLst>
                </a:gridCol>
                <a:gridCol w="3051263">
                  <a:extLst>
                    <a:ext uri="{9D8B030D-6E8A-4147-A177-3AD203B41FA5}">
                      <a16:colId xmlns:a16="http://schemas.microsoft.com/office/drawing/2014/main" val="1607346166"/>
                    </a:ext>
                  </a:extLst>
                </a:gridCol>
                <a:gridCol w="1146913">
                  <a:extLst>
                    <a:ext uri="{9D8B030D-6E8A-4147-A177-3AD203B41FA5}">
                      <a16:colId xmlns:a16="http://schemas.microsoft.com/office/drawing/2014/main" val="1272597126"/>
                    </a:ext>
                  </a:extLst>
                </a:gridCol>
                <a:gridCol w="1204651">
                  <a:extLst>
                    <a:ext uri="{9D8B030D-6E8A-4147-A177-3AD203B41FA5}">
                      <a16:colId xmlns:a16="http://schemas.microsoft.com/office/drawing/2014/main" val="2469823356"/>
                    </a:ext>
                  </a:extLst>
                </a:gridCol>
              </a:tblGrid>
              <a:tr h="434081">
                <a:tc>
                  <a:txBody>
                    <a:bodyPr/>
                    <a:lstStyle/>
                    <a:p>
                      <a:pPr>
                        <a:spcAft>
                          <a:spcPts val="0"/>
                        </a:spcAft>
                      </a:pPr>
                      <a:r>
                        <a:rPr lang="de-DE" sz="800" dirty="0">
                          <a:effectLst/>
                        </a:rPr>
                        <a:t>Wann</a:t>
                      </a:r>
                      <a:endParaRPr lang="de-CH" sz="900" dirty="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dirty="0">
                          <a:effectLst/>
                        </a:rPr>
                        <a:t>Beispiel Saison 2022</a:t>
                      </a:r>
                      <a:endParaRPr lang="de-CH" sz="900" dirty="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dirty="0">
                          <a:effectLst/>
                        </a:rPr>
                        <a:t>Was</a:t>
                      </a:r>
                      <a:endParaRPr lang="de-CH" sz="900" dirty="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Verant-wortung</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dirty="0">
                          <a:effectLst/>
                        </a:rPr>
                        <a:t>Mitarbeit</a:t>
                      </a:r>
                      <a:endParaRPr lang="de-CH" sz="900" dirty="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3358591035"/>
                  </a:ext>
                </a:extLst>
              </a:tr>
              <a:tr h="151689">
                <a:tc>
                  <a:txBody>
                    <a:bodyPr/>
                    <a:lstStyle/>
                    <a:p>
                      <a:pPr>
                        <a:spcAft>
                          <a:spcPts val="0"/>
                        </a:spcAft>
                      </a:pPr>
                      <a:r>
                        <a:rPr lang="de-DE" sz="800">
                          <a:effectLst/>
                        </a:rPr>
                        <a:t>Sommer X-4</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Sommer 2018</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dirty="0">
                          <a:effectLst/>
                        </a:rPr>
                        <a:t>Grobplanung Saison</a:t>
                      </a:r>
                      <a:endParaRPr lang="de-CH" sz="900" dirty="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323000298"/>
                  </a:ext>
                </a:extLst>
              </a:tr>
              <a:tr h="151689">
                <a:tc>
                  <a:txBody>
                    <a:bodyPr/>
                    <a:lstStyle/>
                    <a:p>
                      <a:pPr>
                        <a:spcAft>
                          <a:spcPts val="0"/>
                        </a:spcAft>
                      </a:pPr>
                      <a:r>
                        <a:rPr lang="de-DE" sz="800">
                          <a:effectLst/>
                        </a:rPr>
                        <a:t>Herbst X-4</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September 2018</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Freigabe Grobplanung </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ZV</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3170682435"/>
                  </a:ext>
                </a:extLst>
              </a:tr>
              <a:tr h="289143">
                <a:tc>
                  <a:txBody>
                    <a:bodyPr/>
                    <a:lstStyle/>
                    <a:p>
                      <a:pPr>
                        <a:spcAft>
                          <a:spcPts val="0"/>
                        </a:spcAft>
                      </a:pPr>
                      <a:r>
                        <a:rPr lang="de-DE" sz="800">
                          <a:effectLst/>
                        </a:rPr>
                        <a:t>Oktober X-4</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dirty="0">
                          <a:effectLst/>
                        </a:rPr>
                        <a:t>Oktober 2018</a:t>
                      </a:r>
                      <a:endParaRPr lang="de-CH" sz="900" dirty="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Kommunikation Grobplanung an Regionalverbände </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1755855701"/>
                  </a:ext>
                </a:extLst>
              </a:tr>
              <a:tr h="358359">
                <a:tc>
                  <a:txBody>
                    <a:bodyPr/>
                    <a:lstStyle/>
                    <a:p>
                      <a:pPr>
                        <a:spcAft>
                          <a:spcPts val="0"/>
                        </a:spcAft>
                      </a:pPr>
                      <a:r>
                        <a:rPr lang="de-DE" sz="800">
                          <a:effectLst/>
                        </a:rPr>
                        <a:t>November X-4</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November 2018</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Präsentation Grobplanung anlässlich Präsidentenkommission</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67185056"/>
                  </a:ext>
                </a:extLst>
              </a:tr>
              <a:tr h="289510">
                <a:tc>
                  <a:txBody>
                    <a:bodyPr/>
                    <a:lstStyle/>
                    <a:p>
                      <a:pPr>
                        <a:spcAft>
                          <a:spcPts val="0"/>
                        </a:spcAft>
                      </a:pPr>
                      <a:r>
                        <a:rPr lang="de-DE" sz="800">
                          <a:effectLst/>
                        </a:rPr>
                        <a:t>Winter / Frühling X-3</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Winter / Frühling 2019</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Aufbereitung Projekte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Vereine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762652348"/>
                  </a:ext>
                </a:extLst>
              </a:tr>
              <a:tr h="289510">
                <a:tc>
                  <a:txBody>
                    <a:bodyPr/>
                    <a:lstStyle/>
                    <a:p>
                      <a:pPr>
                        <a:spcAft>
                          <a:spcPts val="0"/>
                        </a:spcAft>
                      </a:pPr>
                      <a:r>
                        <a:rPr lang="de-DE" sz="800">
                          <a:effectLst/>
                        </a:rPr>
                        <a:t>Juni X-3</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Juni 2019</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1. Projekteingabe Veranstalter</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Vereine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2819000543"/>
                  </a:ext>
                </a:extLst>
              </a:tr>
              <a:tr h="316878">
                <a:tc>
                  <a:txBody>
                    <a:bodyPr/>
                    <a:lstStyle/>
                    <a:p>
                      <a:pPr>
                        <a:spcAft>
                          <a:spcPts val="0"/>
                        </a:spcAft>
                      </a:pPr>
                      <a:r>
                        <a:rPr lang="de-DE" sz="800">
                          <a:effectLst/>
                        </a:rPr>
                        <a:t>Sommer / Herbst X-3</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Sommer 2019</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Prüfung Projekteingabe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FG-KA, FG-O&amp;U, FG-TD</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1125162257"/>
                  </a:ext>
                </a:extLst>
              </a:tr>
              <a:tr h="358359">
                <a:tc>
                  <a:txBody>
                    <a:bodyPr/>
                    <a:lstStyle/>
                    <a:p>
                      <a:pPr>
                        <a:spcAft>
                          <a:spcPts val="0"/>
                        </a:spcAft>
                      </a:pPr>
                      <a:r>
                        <a:rPr lang="de-DE" sz="800">
                          <a:effectLst/>
                        </a:rPr>
                        <a:t>November X-3</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November 2019</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Präsentation Saison anlässlich Präsidentenkommission</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1560617858"/>
                  </a:ext>
                </a:extLst>
              </a:tr>
              <a:tr h="289510">
                <a:tc>
                  <a:txBody>
                    <a:bodyPr/>
                    <a:lstStyle/>
                    <a:p>
                      <a:pPr>
                        <a:spcAft>
                          <a:spcPts val="0"/>
                        </a:spcAft>
                      </a:pPr>
                      <a:r>
                        <a:rPr lang="de-DE" sz="800">
                          <a:effectLst/>
                        </a:rPr>
                        <a:t>Winter X-2</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Winter 2020</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Nachbesserung / Neuausschreibung Projekte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Vereine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3629756080"/>
                  </a:ext>
                </a:extLst>
              </a:tr>
              <a:tr h="289510">
                <a:tc>
                  <a:txBody>
                    <a:bodyPr/>
                    <a:lstStyle/>
                    <a:p>
                      <a:pPr>
                        <a:spcAft>
                          <a:spcPts val="0"/>
                        </a:spcAft>
                      </a:pPr>
                      <a:r>
                        <a:rPr lang="de-DE" sz="800">
                          <a:effectLst/>
                        </a:rPr>
                        <a:t>Februar X-2</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Februar 2020</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2. Projekteingabe Veranstalter</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Vereine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995598633"/>
                  </a:ext>
                </a:extLst>
              </a:tr>
              <a:tr h="316878">
                <a:tc>
                  <a:txBody>
                    <a:bodyPr/>
                    <a:lstStyle/>
                    <a:p>
                      <a:pPr>
                        <a:spcAft>
                          <a:spcPts val="0"/>
                        </a:spcAft>
                      </a:pPr>
                      <a:r>
                        <a:rPr lang="de-DE" sz="800">
                          <a:effectLst/>
                        </a:rPr>
                        <a:t>Frühling X-2</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dirty="0">
                          <a:effectLst/>
                        </a:rPr>
                        <a:t>Frühling 2020</a:t>
                      </a:r>
                      <a:endParaRPr lang="de-CH" sz="900" dirty="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Prüfung Projekteingabe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FG-KA, FG-O&amp;U, FG-TD</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1514834044"/>
                  </a:ext>
                </a:extLst>
              </a:tr>
              <a:tr h="151689">
                <a:tc>
                  <a:txBody>
                    <a:bodyPr/>
                    <a:lstStyle/>
                    <a:p>
                      <a:pPr>
                        <a:spcAft>
                          <a:spcPts val="0"/>
                        </a:spcAft>
                      </a:pPr>
                      <a:r>
                        <a:rPr lang="de-DE" sz="800">
                          <a:effectLst/>
                        </a:rPr>
                        <a:t>April X-2</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April 2020</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Vergabe Saison</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1787942532"/>
                  </a:ext>
                </a:extLst>
              </a:tr>
              <a:tr h="151689">
                <a:tc>
                  <a:txBody>
                    <a:bodyPr/>
                    <a:lstStyle/>
                    <a:p>
                      <a:pPr>
                        <a:spcAft>
                          <a:spcPts val="0"/>
                        </a:spcAft>
                      </a:pPr>
                      <a:r>
                        <a:rPr lang="de-DE" sz="800">
                          <a:effectLst/>
                        </a:rPr>
                        <a:t>Mai X-2</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Mai 2020</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Erstellung Verträge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GS</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2687319900"/>
                  </a:ext>
                </a:extLst>
              </a:tr>
              <a:tr h="289510">
                <a:tc>
                  <a:txBody>
                    <a:bodyPr/>
                    <a:lstStyle/>
                    <a:p>
                      <a:pPr>
                        <a:spcAft>
                          <a:spcPts val="0"/>
                        </a:spcAft>
                      </a:pPr>
                      <a:r>
                        <a:rPr lang="de-DE" sz="800">
                          <a:effectLst/>
                        </a:rPr>
                        <a:t>September X-2</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September 2020</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Veröffentlichung Saison auf Webseite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3835241425"/>
                  </a:ext>
                </a:extLst>
              </a:tr>
              <a:tr h="289510">
                <a:tc>
                  <a:txBody>
                    <a:bodyPr/>
                    <a:lstStyle/>
                    <a:p>
                      <a:pPr>
                        <a:spcAft>
                          <a:spcPts val="0"/>
                        </a:spcAft>
                      </a:pPr>
                      <a:r>
                        <a:rPr lang="de-DE" sz="800">
                          <a:effectLst/>
                        </a:rPr>
                        <a:t>August X-1</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August 2021</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Definition World Ranking Events</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K-ES</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GS</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2615179487"/>
                  </a:ext>
                </a:extLst>
              </a:tr>
              <a:tr h="151689">
                <a:tc>
                  <a:txBody>
                    <a:bodyPr/>
                    <a:lstStyle/>
                    <a:p>
                      <a:pPr>
                        <a:spcAft>
                          <a:spcPts val="0"/>
                        </a:spcAft>
                      </a:pPr>
                      <a:r>
                        <a:rPr lang="de-DE" sz="800">
                          <a:effectLst/>
                        </a:rPr>
                        <a:t>September X-1</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September 2021</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Definition Swiss Elite Serie</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K-ES</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GS</a:t>
                      </a:r>
                      <a:endParaRPr lang="de-CH" sz="90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2127528396"/>
                  </a:ext>
                </a:extLst>
              </a:tr>
              <a:tr h="399352">
                <a:tc>
                  <a:txBody>
                    <a:bodyPr/>
                    <a:lstStyle/>
                    <a:p>
                      <a:pPr>
                        <a:spcAft>
                          <a:spcPts val="0"/>
                        </a:spcAft>
                      </a:pPr>
                      <a:r>
                        <a:rPr lang="de-DE" sz="800">
                          <a:effectLst/>
                        </a:rPr>
                        <a:t>November X-1</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November 2021</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Veröffentlichung Geländesperren auf Webseite und Verbandsorgan</a:t>
                      </a:r>
                      <a:r>
                        <a:rPr lang="de-DE" sz="600">
                          <a:effectLst/>
                        </a:rPr>
                        <a:t> </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a:effectLst/>
                        </a:rPr>
                        <a:t>FG-SP</a:t>
                      </a:r>
                      <a:endParaRPr lang="de-CH" sz="900">
                        <a:effectLst/>
                        <a:latin typeface="Times New Roman" panose="02020603050405020304" pitchFamily="18" charset="0"/>
                        <a:ea typeface="Times New Roman" panose="02020603050405020304" pitchFamily="18" charset="0"/>
                      </a:endParaRPr>
                    </a:p>
                  </a:txBody>
                  <a:tcPr marL="52356" marR="52356" marT="0" marB="0"/>
                </a:tc>
                <a:tc>
                  <a:txBody>
                    <a:bodyPr/>
                    <a:lstStyle/>
                    <a:p>
                      <a:pPr>
                        <a:spcAft>
                          <a:spcPts val="0"/>
                        </a:spcAft>
                      </a:pPr>
                      <a:r>
                        <a:rPr lang="de-DE" sz="800" dirty="0">
                          <a:effectLst/>
                        </a:rPr>
                        <a:t> </a:t>
                      </a:r>
                      <a:endParaRPr lang="de-CH" sz="900" dirty="0">
                        <a:effectLst/>
                        <a:latin typeface="Times New Roman" panose="02020603050405020304" pitchFamily="18" charset="0"/>
                        <a:ea typeface="Times New Roman" panose="02020603050405020304" pitchFamily="18" charset="0"/>
                      </a:endParaRPr>
                    </a:p>
                  </a:txBody>
                  <a:tcPr marL="52356" marR="52356" marT="0" marB="0"/>
                </a:tc>
                <a:extLst>
                  <a:ext uri="{0D108BD9-81ED-4DB2-BD59-A6C34878D82A}">
                    <a16:rowId xmlns:a16="http://schemas.microsoft.com/office/drawing/2014/main" val="3534284177"/>
                  </a:ext>
                </a:extLst>
              </a:tr>
            </a:tbl>
          </a:graphicData>
        </a:graphic>
      </p:graphicFrame>
    </p:spTree>
    <p:extLst>
      <p:ext uri="{BB962C8B-B14F-4D97-AF65-F5344CB8AC3E}">
        <p14:creationId xmlns:p14="http://schemas.microsoft.com/office/powerpoint/2010/main" val="3360850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p:txBody>
          <a:bodyPr/>
          <a:lstStyle/>
          <a:p>
            <a:r>
              <a:rPr lang="de-CH" sz="3200" dirty="0"/>
              <a:t>Nationale Saison 2020</a:t>
            </a:r>
          </a:p>
        </p:txBody>
      </p:sp>
      <p:pic>
        <p:nvPicPr>
          <p:cNvPr id="4" name="Grafik 3">
            <a:extLst>
              <a:ext uri="{FF2B5EF4-FFF2-40B4-BE49-F238E27FC236}">
                <a16:creationId xmlns:a16="http://schemas.microsoft.com/office/drawing/2014/main" id="{D9804D36-B733-4C04-ABC0-07091AF102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201" t="21087" r="29526" b="10801"/>
          <a:stretch/>
        </p:blipFill>
        <p:spPr>
          <a:xfrm>
            <a:off x="516205" y="1196752"/>
            <a:ext cx="7666648" cy="5040560"/>
          </a:xfrm>
          <a:prstGeom prst="rect">
            <a:avLst/>
          </a:prstGeom>
        </p:spPr>
      </p:pic>
    </p:spTree>
    <p:extLst>
      <p:ext uri="{BB962C8B-B14F-4D97-AF65-F5344CB8AC3E}">
        <p14:creationId xmlns:p14="http://schemas.microsoft.com/office/powerpoint/2010/main" val="2428557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p:txBody>
          <a:bodyPr/>
          <a:lstStyle/>
          <a:p>
            <a:r>
              <a:rPr lang="de-CH" sz="3200" dirty="0"/>
              <a:t>Nationale Saison 2021</a:t>
            </a:r>
          </a:p>
        </p:txBody>
      </p:sp>
      <p:pic>
        <p:nvPicPr>
          <p:cNvPr id="3" name="Grafik 2">
            <a:extLst>
              <a:ext uri="{FF2B5EF4-FFF2-40B4-BE49-F238E27FC236}">
                <a16:creationId xmlns:a16="http://schemas.microsoft.com/office/drawing/2014/main" id="{35EE1774-C9A2-4F36-8BBB-8E7292F0EE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051" t="22001" r="33462" b="12201"/>
          <a:stretch/>
        </p:blipFill>
        <p:spPr>
          <a:xfrm>
            <a:off x="492057" y="1268760"/>
            <a:ext cx="7717113" cy="4968552"/>
          </a:xfrm>
          <a:prstGeom prst="rect">
            <a:avLst/>
          </a:prstGeom>
        </p:spPr>
      </p:pic>
    </p:spTree>
    <p:extLst>
      <p:ext uri="{BB962C8B-B14F-4D97-AF65-F5344CB8AC3E}">
        <p14:creationId xmlns:p14="http://schemas.microsoft.com/office/powerpoint/2010/main" val="3553935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p:txBody>
          <a:bodyPr/>
          <a:lstStyle/>
          <a:p>
            <a:r>
              <a:rPr lang="de-CH" sz="3200" dirty="0"/>
              <a:t>Nationale Saison 2022</a:t>
            </a:r>
          </a:p>
        </p:txBody>
      </p:sp>
      <p:pic>
        <p:nvPicPr>
          <p:cNvPr id="4" name="Grafik 3">
            <a:extLst>
              <a:ext uri="{FF2B5EF4-FFF2-40B4-BE49-F238E27FC236}">
                <a16:creationId xmlns:a16="http://schemas.microsoft.com/office/drawing/2014/main" id="{99B6AA4C-0FEB-4CF7-B2D6-B248952072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63" t="19201" r="27950" b="8001"/>
          <a:stretch/>
        </p:blipFill>
        <p:spPr>
          <a:xfrm>
            <a:off x="467544" y="1196752"/>
            <a:ext cx="7848872" cy="5038782"/>
          </a:xfrm>
          <a:prstGeom prst="rect">
            <a:avLst/>
          </a:prstGeom>
        </p:spPr>
      </p:pic>
    </p:spTree>
    <p:extLst>
      <p:ext uri="{BB962C8B-B14F-4D97-AF65-F5344CB8AC3E}">
        <p14:creationId xmlns:p14="http://schemas.microsoft.com/office/powerpoint/2010/main" val="3438913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36BC-D333-4A58-AEAA-50BB91055974}"/>
              </a:ext>
            </a:extLst>
          </p:cNvPr>
          <p:cNvSpPr>
            <a:spLocks noGrp="1"/>
          </p:cNvSpPr>
          <p:nvPr>
            <p:ph type="title"/>
          </p:nvPr>
        </p:nvSpPr>
        <p:spPr>
          <a:xfrm>
            <a:off x="457200" y="274638"/>
            <a:ext cx="8579296" cy="1143000"/>
          </a:xfrm>
        </p:spPr>
        <p:txBody>
          <a:bodyPr/>
          <a:lstStyle/>
          <a:p>
            <a:r>
              <a:rPr lang="de-CH" sz="3200" dirty="0"/>
              <a:t>Weiteres Vorgehen</a:t>
            </a:r>
          </a:p>
        </p:txBody>
      </p:sp>
      <p:sp>
        <p:nvSpPr>
          <p:cNvPr id="3" name="Inhaltsplatzhalter 2">
            <a:extLst>
              <a:ext uri="{FF2B5EF4-FFF2-40B4-BE49-F238E27FC236}">
                <a16:creationId xmlns:a16="http://schemas.microsoft.com/office/drawing/2014/main" id="{6CDFDDCB-2565-4F05-8063-F010D26D9103}"/>
              </a:ext>
            </a:extLst>
          </p:cNvPr>
          <p:cNvSpPr>
            <a:spLocks noGrp="1"/>
          </p:cNvSpPr>
          <p:nvPr>
            <p:ph idx="1"/>
          </p:nvPr>
        </p:nvSpPr>
        <p:spPr/>
        <p:txBody>
          <a:bodyPr>
            <a:normAutofit/>
          </a:bodyPr>
          <a:lstStyle/>
          <a:p>
            <a:pPr>
              <a:buFont typeface="Wingdings" panose="05000000000000000000" pitchFamily="2" charset="2"/>
              <a:buChar char="§"/>
            </a:pPr>
            <a:r>
              <a:rPr lang="de-CH" sz="2000" dirty="0"/>
              <a:t>15.01.2019 Eingabe Projekte Saison 2021</a:t>
            </a:r>
          </a:p>
          <a:p>
            <a:pPr>
              <a:buFont typeface="Wingdings" panose="05000000000000000000" pitchFamily="2" charset="2"/>
              <a:buChar char="§"/>
            </a:pPr>
            <a:r>
              <a:rPr lang="de-CH" sz="2000" dirty="0"/>
              <a:t>15.06 2019 Eingabe Projekte Saison 2022</a:t>
            </a:r>
          </a:p>
          <a:p>
            <a:pPr>
              <a:buFont typeface="Wingdings" panose="05000000000000000000" pitchFamily="2" charset="2"/>
              <a:buChar char="§"/>
            </a:pPr>
            <a:endParaRPr lang="de-CH" sz="2000" dirty="0"/>
          </a:p>
          <a:p>
            <a:pPr>
              <a:buFont typeface="Wingdings" panose="05000000000000000000" pitchFamily="2" charset="2"/>
              <a:buChar char="§"/>
            </a:pPr>
            <a:r>
              <a:rPr lang="de-CH" sz="2000" dirty="0"/>
              <a:t>Ideen Saison 2023 sind jederzeit willkommen</a:t>
            </a:r>
          </a:p>
          <a:p>
            <a:pPr>
              <a:buFont typeface="Wingdings" panose="05000000000000000000" pitchFamily="2" charset="2"/>
              <a:buChar char="§"/>
            </a:pPr>
            <a:endParaRPr lang="de-CH" sz="2000" dirty="0"/>
          </a:p>
          <a:p>
            <a:pPr lvl="1"/>
            <a:endParaRPr lang="de-CH" sz="2900" dirty="0"/>
          </a:p>
        </p:txBody>
      </p:sp>
    </p:spTree>
    <p:extLst>
      <p:ext uri="{BB962C8B-B14F-4D97-AF65-F5344CB8AC3E}">
        <p14:creationId xmlns:p14="http://schemas.microsoft.com/office/powerpoint/2010/main" val="1474530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WC 2020+</a:t>
            </a:r>
          </a:p>
        </p:txBody>
      </p:sp>
      <p:sp>
        <p:nvSpPr>
          <p:cNvPr id="3" name="Inhaltsplatzhalter 2"/>
          <p:cNvSpPr>
            <a:spLocks noGrp="1"/>
          </p:cNvSpPr>
          <p:nvPr>
            <p:ph idx="1"/>
          </p:nvPr>
        </p:nvSpPr>
        <p:spPr/>
        <p:txBody>
          <a:bodyPr/>
          <a:lstStyle/>
          <a:p>
            <a:pPr marL="0" lvl="0" indent="0">
              <a:buNone/>
            </a:pPr>
            <a:r>
              <a:rPr lang="de-CH" sz="2000" dirty="0">
                <a:solidFill>
                  <a:srgbClr val="B80832"/>
                </a:solidFill>
                <a:latin typeface="+mj-lt"/>
                <a:cs typeface="Arial" panose="020B0604020202020204" pitchFamily="34" charset="0"/>
              </a:rPr>
              <a:t>2020, Neuchâtel (21.-24. Mai)</a:t>
            </a:r>
          </a:p>
          <a:p>
            <a:pPr lvl="0">
              <a:buFont typeface="Wingdings" panose="05000000000000000000" pitchFamily="2" charset="2"/>
              <a:buChar char="§"/>
            </a:pPr>
            <a:r>
              <a:rPr lang="de-CH" sz="2000" dirty="0">
                <a:latin typeface="+mj-lt"/>
                <a:cs typeface="Arial" panose="020B0604020202020204" pitchFamily="34" charset="0"/>
              </a:rPr>
              <a:t>3 Wettkampftage: Lang, k.o.-Sprint, Sprintstaffel</a:t>
            </a:r>
          </a:p>
          <a:p>
            <a:pPr marL="0" indent="0">
              <a:buNone/>
            </a:pPr>
            <a:endParaRPr lang="de-CH" sz="2000" dirty="0">
              <a:latin typeface="+mj-lt"/>
              <a:cs typeface="Arial" panose="020B0604020202020204" pitchFamily="34" charset="0"/>
            </a:endParaRPr>
          </a:p>
          <a:p>
            <a:pPr marL="0" lvl="0" indent="0">
              <a:buNone/>
            </a:pPr>
            <a:r>
              <a:rPr lang="de-CH" sz="2000" dirty="0">
                <a:solidFill>
                  <a:srgbClr val="B80832"/>
                </a:solidFill>
                <a:latin typeface="+mj-lt"/>
                <a:cs typeface="Arial" panose="020B0604020202020204" pitchFamily="34" charset="0"/>
              </a:rPr>
              <a:t>2021 und 2022</a:t>
            </a:r>
            <a:endParaRPr lang="de-CH" sz="2000" dirty="0">
              <a:solidFill>
                <a:srgbClr val="B80832"/>
              </a:solidFill>
              <a:cs typeface="Arial" panose="020B0604020202020204" pitchFamily="34" charset="0"/>
            </a:endParaRPr>
          </a:p>
          <a:p>
            <a:pPr lvl="0">
              <a:buFont typeface="Wingdings" panose="05000000000000000000" pitchFamily="2" charset="2"/>
              <a:buChar char="§"/>
            </a:pPr>
            <a:r>
              <a:rPr lang="de-CH" sz="2000" dirty="0">
                <a:cs typeface="Arial" panose="020B0604020202020204" pitchFamily="34" charset="0"/>
              </a:rPr>
              <a:t>Ähnliches Konzept, voraussichtlich Herbst</a:t>
            </a:r>
          </a:p>
          <a:p>
            <a:pPr lvl="0">
              <a:buFont typeface="Wingdings" panose="05000000000000000000" pitchFamily="2" charset="2"/>
              <a:buChar char="§"/>
            </a:pPr>
            <a:r>
              <a:rPr lang="de-CH" sz="2000" dirty="0">
                <a:cs typeface="Arial" panose="020B0604020202020204" pitchFamily="34" charset="0"/>
              </a:rPr>
              <a:t>Countdown zur OL-WM 2023</a:t>
            </a:r>
          </a:p>
          <a:p>
            <a:pPr lvl="0">
              <a:buFont typeface="Wingdings" panose="05000000000000000000" pitchFamily="2" charset="2"/>
              <a:buChar char="§"/>
            </a:pPr>
            <a:r>
              <a:rPr lang="de-CH" sz="2000" dirty="0"/>
              <a:t>Interessierte Vereine: bitte melden!</a:t>
            </a:r>
          </a:p>
        </p:txBody>
      </p:sp>
    </p:spTree>
    <p:extLst>
      <p:ext uri="{BB962C8B-B14F-4D97-AF65-F5344CB8AC3E}">
        <p14:creationId xmlns:p14="http://schemas.microsoft.com/office/powerpoint/2010/main" val="680450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Swiss Orienteering</a:t>
            </a:r>
          </a:p>
        </p:txBody>
      </p:sp>
      <p:pic>
        <p:nvPicPr>
          <p:cNvPr id="4" name="Inhaltsplatzhalter 3" descr="Organigramm 2018.pdf"/>
          <p:cNvPicPr>
            <a:picLocks noGrp="1" noChangeAspect="1"/>
          </p:cNvPicPr>
          <p:nvPr>
            <p:ph idx="1"/>
          </p:nvPr>
        </p:nvPicPr>
        <p:blipFill>
          <a:blip r:embed="rId2" cstate="email">
            <a:extLst>
              <a:ext uri="{28A0092B-C50C-407E-A947-70E740481C1C}">
                <a14:useLocalDpi xmlns:a14="http://schemas.microsoft.com/office/drawing/2010/main"/>
              </a:ext>
            </a:extLst>
          </a:blip>
          <a:srcRect l="-15768" r="-15768"/>
          <a:stretch>
            <a:fillRect/>
          </a:stretch>
        </p:blipFill>
        <p:spPr>
          <a:xfrm>
            <a:off x="0" y="1219200"/>
            <a:ext cx="9144000" cy="4912432"/>
          </a:xfrm>
        </p:spPr>
      </p:pic>
    </p:spTree>
    <p:extLst>
      <p:ext uri="{BB962C8B-B14F-4D97-AF65-F5344CB8AC3E}">
        <p14:creationId xmlns:p14="http://schemas.microsoft.com/office/powerpoint/2010/main" val="2701776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Wechsel im ZV per DV 2020</a:t>
            </a:r>
          </a:p>
        </p:txBody>
      </p:sp>
      <p:sp>
        <p:nvSpPr>
          <p:cNvPr id="3" name="Inhaltsplatzhalter 2"/>
          <p:cNvSpPr>
            <a:spLocks noGrp="1"/>
          </p:cNvSpPr>
          <p:nvPr>
            <p:ph idx="1"/>
          </p:nvPr>
        </p:nvSpPr>
        <p:spPr/>
        <p:txBody>
          <a:bodyPr/>
          <a:lstStyle/>
          <a:p>
            <a:pPr>
              <a:buFont typeface="Wingdings" panose="05000000000000000000" pitchFamily="2" charset="2"/>
              <a:buChar char="§"/>
            </a:pPr>
            <a:endParaRPr lang="de-CH" sz="2000" dirty="0">
              <a:latin typeface="+mj-lt"/>
              <a:cs typeface="Arial" panose="020B0604020202020204" pitchFamily="34" charset="0"/>
            </a:endParaRPr>
          </a:p>
          <a:p>
            <a:pPr>
              <a:buFont typeface="Wingdings" panose="05000000000000000000" pitchFamily="2" charset="2"/>
              <a:buChar char="§"/>
            </a:pPr>
            <a:r>
              <a:rPr lang="de-CH" sz="2000" dirty="0">
                <a:latin typeface="+mj-lt"/>
                <a:cs typeface="Arial" panose="020B0604020202020204" pitchFamily="34" charset="0"/>
              </a:rPr>
              <a:t>Jürg Hellmüller wird als Präsident zurücktreten / die Nachfolge ist noch offen</a:t>
            </a:r>
          </a:p>
          <a:p>
            <a:pPr>
              <a:buFont typeface="Wingdings" panose="05000000000000000000" pitchFamily="2" charset="2"/>
              <a:buChar char="§"/>
            </a:pPr>
            <a:r>
              <a:rPr lang="de-CH" sz="2000" dirty="0">
                <a:latin typeface="+mj-lt"/>
                <a:cs typeface="Arial" panose="020B0604020202020204" pitchFamily="34" charset="0"/>
              </a:rPr>
              <a:t>Andrea Wyss wird als Vizepräsidentin zurücktreten</a:t>
            </a:r>
          </a:p>
          <a:p>
            <a:pPr lvl="0">
              <a:buFont typeface="Wingdings" panose="05000000000000000000" pitchFamily="2" charset="2"/>
              <a:buChar char="§"/>
            </a:pPr>
            <a:r>
              <a:rPr lang="de-CH" sz="2000" dirty="0">
                <a:latin typeface="+mj-lt"/>
                <a:cs typeface="Arial" panose="020B0604020202020204" pitchFamily="34" charset="0"/>
              </a:rPr>
              <a:t>Ein Mann mit juristischem Background wird sich als       ZV-Mitglied zur Wahl stellen</a:t>
            </a:r>
          </a:p>
          <a:p>
            <a:pPr lvl="0">
              <a:buFont typeface="Wingdings" panose="05000000000000000000" pitchFamily="2" charset="2"/>
              <a:buChar char="§"/>
            </a:pPr>
            <a:r>
              <a:rPr lang="de-CH" sz="2000" dirty="0">
                <a:latin typeface="+mj-lt"/>
                <a:cs typeface="Arial" panose="020B0604020202020204" pitchFamily="34" charset="0"/>
              </a:rPr>
              <a:t>Eine Frau stellt sich für eine Wahl an der </a:t>
            </a:r>
            <a:r>
              <a:rPr lang="de-CH" sz="2000" b="1" dirty="0">
                <a:latin typeface="+mj-lt"/>
                <a:cs typeface="Arial" panose="020B0604020202020204" pitchFamily="34" charset="0"/>
              </a:rPr>
              <a:t>DV 2021</a:t>
            </a:r>
            <a:r>
              <a:rPr lang="de-CH" sz="2000" dirty="0">
                <a:latin typeface="+mj-lt"/>
                <a:cs typeface="Arial" panose="020B0604020202020204" pitchFamily="34" charset="0"/>
              </a:rPr>
              <a:t> zur Verfügung </a:t>
            </a:r>
            <a:endParaRPr lang="de-CH" sz="2000" dirty="0"/>
          </a:p>
        </p:txBody>
      </p:sp>
    </p:spTree>
    <p:extLst>
      <p:ext uri="{BB962C8B-B14F-4D97-AF65-F5344CB8AC3E}">
        <p14:creationId xmlns:p14="http://schemas.microsoft.com/office/powerpoint/2010/main" val="3998854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ctrTitle"/>
          </p:nvPr>
        </p:nvSpPr>
        <p:spPr>
          <a:xfrm>
            <a:off x="683568" y="188640"/>
            <a:ext cx="7772400" cy="1728192"/>
          </a:xfrm>
        </p:spPr>
        <p:txBody>
          <a:bodyPr/>
          <a:lstStyle/>
          <a:p>
            <a:r>
              <a:rPr lang="de-DE" sz="3200" dirty="0">
                <a:latin typeface="Verdana" charset="0"/>
              </a:rPr>
              <a:t>OL und Umwelt</a:t>
            </a:r>
          </a:p>
        </p:txBody>
      </p:sp>
      <p:sp>
        <p:nvSpPr>
          <p:cNvPr id="11267" name="Inhaltsplatzhalter 2"/>
          <p:cNvSpPr>
            <a:spLocks noGrp="1"/>
          </p:cNvSpPr>
          <p:nvPr>
            <p:ph type="subTitle" idx="1"/>
          </p:nvPr>
        </p:nvSpPr>
        <p:spPr>
          <a:xfrm>
            <a:off x="1331640" y="5141370"/>
            <a:ext cx="6400800" cy="1752600"/>
          </a:xfrm>
        </p:spPr>
        <p:txBody>
          <a:bodyPr/>
          <a:lstStyle/>
          <a:p>
            <a:endParaRPr lang="de-DE" sz="2800" dirty="0">
              <a:latin typeface="Verdana" charset="0"/>
            </a:endParaRPr>
          </a:p>
          <a:p>
            <a:endParaRPr lang="de-DE" sz="2800" dirty="0">
              <a:latin typeface="Verdana" charset="0"/>
            </a:endParaRPr>
          </a:p>
        </p:txBody>
      </p:sp>
      <p:pic>
        <p:nvPicPr>
          <p:cNvPr id="4" name="Bild 1" descr="DSC064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5736" y="1700808"/>
            <a:ext cx="4752528" cy="2951335"/>
          </a:xfrm>
          <a:prstGeom prst="rect">
            <a:avLst/>
          </a:prstGeom>
        </p:spPr>
      </p:pic>
    </p:spTree>
    <p:extLst>
      <p:ext uri="{BB962C8B-B14F-4D97-AF65-F5344CB8AC3E}">
        <p14:creationId xmlns:p14="http://schemas.microsoft.com/office/powerpoint/2010/main" val="302578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0648" y="260648"/>
            <a:ext cx="8686800" cy="1143000"/>
          </a:xfrm>
        </p:spPr>
        <p:txBody>
          <a:bodyPr/>
          <a:lstStyle/>
          <a:p>
            <a:r>
              <a:rPr lang="de-DE" sz="3200" dirty="0"/>
              <a:t>Leistungssport</a:t>
            </a:r>
          </a:p>
        </p:txBody>
      </p:sp>
      <p:sp>
        <p:nvSpPr>
          <p:cNvPr id="4" name="Inhaltsplatzhalter 2"/>
          <p:cNvSpPr txBox="1">
            <a:spLocks/>
          </p:cNvSpPr>
          <p:nvPr/>
        </p:nvSpPr>
        <p:spPr bwMode="auto">
          <a:xfrm>
            <a:off x="1403648" y="4221088"/>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50000"/>
              </a:spcBef>
              <a:spcAft>
                <a:spcPct val="0"/>
              </a:spcAft>
              <a:buClr>
                <a:srgbClr val="C52128"/>
              </a:buClr>
              <a:buFont typeface="Wingdings" pitchFamily="2" charset="2"/>
              <a:buChar char="n"/>
              <a:defRPr sz="3200">
                <a:solidFill>
                  <a:schemeClr val="tx1"/>
                </a:solidFill>
                <a:latin typeface="+mn-lt"/>
                <a:ea typeface="MS PGothic" pitchFamily="34" charset="-128"/>
                <a:cs typeface="ＭＳ Ｐゴシック" charset="0"/>
              </a:defRPr>
            </a:lvl1pPr>
            <a:lvl2pPr marL="803275" indent="-346075" algn="l" rtl="0" eaLnBrk="0" fontAlgn="base" hangingPunct="0">
              <a:spcBef>
                <a:spcPct val="20000"/>
              </a:spcBef>
              <a:spcAft>
                <a:spcPct val="0"/>
              </a:spcAft>
              <a:buClr>
                <a:srgbClr val="C52128"/>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C52128"/>
              </a:buClr>
              <a:buFont typeface="Times" pitchFamily="18"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de-DE" sz="2800" kern="0" dirty="0">
              <a:latin typeface="Verdana" charset="0"/>
            </a:endParaRPr>
          </a:p>
          <a:p>
            <a:endParaRPr lang="de-DE" sz="2800" kern="0" dirty="0">
              <a:latin typeface="Verdana" charset="0"/>
            </a:endParaRPr>
          </a:p>
        </p:txBody>
      </p:sp>
      <p:pic>
        <p:nvPicPr>
          <p:cNvPr id="5" name="Bild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5400" y="1828800"/>
            <a:ext cx="3200400" cy="1600200"/>
          </a:xfrm>
          <a:prstGeom prst="rect">
            <a:avLst/>
          </a:prstGeom>
        </p:spPr>
      </p:pic>
      <p:pic>
        <p:nvPicPr>
          <p:cNvPr id="6" name="Bild 5" descr="Simon_Brändli_Long_WM2018_Ausschnit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7000" y="2362200"/>
            <a:ext cx="1524000" cy="2438400"/>
          </a:xfrm>
          <a:prstGeom prst="rect">
            <a:avLst/>
          </a:prstGeom>
        </p:spPr>
      </p:pic>
      <p:pic>
        <p:nvPicPr>
          <p:cNvPr id="7" name="Bild 6" descr="P1610851b_Schnyder_Gi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1800" y="3886200"/>
            <a:ext cx="2717241" cy="1527923"/>
          </a:xfrm>
          <a:prstGeom prst="rect">
            <a:avLst/>
          </a:prstGeom>
        </p:spPr>
      </p:pic>
    </p:spTree>
    <p:extLst>
      <p:ext uri="{BB962C8B-B14F-4D97-AF65-F5344CB8AC3E}">
        <p14:creationId xmlns:p14="http://schemas.microsoft.com/office/powerpoint/2010/main" val="2912410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Leistungssport</a:t>
            </a:r>
          </a:p>
        </p:txBody>
      </p:sp>
      <p:sp>
        <p:nvSpPr>
          <p:cNvPr id="3" name="Inhaltsplatzhalter 2"/>
          <p:cNvSpPr>
            <a:spLocks noGrp="1"/>
          </p:cNvSpPr>
          <p:nvPr>
            <p:ph idx="1"/>
          </p:nvPr>
        </p:nvSpPr>
        <p:spPr/>
        <p:txBody>
          <a:bodyPr/>
          <a:lstStyle/>
          <a:p>
            <a:pPr lvl="0"/>
            <a:r>
              <a:rPr lang="de-CH" sz="2000" dirty="0">
                <a:latin typeface="+mj-lt"/>
                <a:cs typeface="Arial" panose="020B0604020202020204" pitchFamily="34" charset="0"/>
              </a:rPr>
              <a:t>Erfolgreiche Saison in WOC und Weltcup</a:t>
            </a:r>
          </a:p>
          <a:p>
            <a:pPr lvl="0"/>
            <a:r>
              <a:rPr lang="de-CH" sz="2000" dirty="0">
                <a:latin typeface="+mj-lt"/>
                <a:cs typeface="Arial" panose="020B0604020202020204" pitchFamily="34" charset="0"/>
              </a:rPr>
              <a:t>Veränderungen Trainerstab 2020: </a:t>
            </a:r>
          </a:p>
          <a:p>
            <a:pPr lvl="1"/>
            <a:r>
              <a:rPr lang="de-CH" sz="1600" dirty="0">
                <a:latin typeface="+mj-lt"/>
                <a:cs typeface="Arial" panose="020B0604020202020204" pitchFamily="34" charset="0"/>
              </a:rPr>
              <a:t>Abschied Vroni König-</a:t>
            </a:r>
            <a:r>
              <a:rPr lang="de-CH" sz="1600" dirty="0" err="1">
                <a:latin typeface="+mj-lt"/>
                <a:cs typeface="Arial" panose="020B0604020202020204" pitchFamily="34" charset="0"/>
              </a:rPr>
              <a:t>Salmi</a:t>
            </a:r>
            <a:r>
              <a:rPr lang="de-CH" sz="1600" dirty="0">
                <a:latin typeface="+mj-lt"/>
                <a:cs typeface="Arial" panose="020B0604020202020204" pitchFamily="34" charset="0"/>
              </a:rPr>
              <a:t> &amp; Simone Niggli</a:t>
            </a:r>
          </a:p>
          <a:p>
            <a:pPr lvl="1"/>
            <a:r>
              <a:rPr lang="de-CH" sz="1600" dirty="0">
                <a:cs typeface="Arial" panose="020B0604020202020204" pitchFamily="34" charset="0"/>
              </a:rPr>
              <a:t>Anstellung Cheftrainer (Kilian Imhof) nach Vorgaben Swiss Olympic</a:t>
            </a:r>
            <a:endParaRPr lang="de-CH" sz="1600" dirty="0">
              <a:latin typeface="+mj-lt"/>
              <a:cs typeface="Arial" panose="020B0604020202020204" pitchFamily="34" charset="0"/>
            </a:endParaRPr>
          </a:p>
          <a:p>
            <a:pPr lvl="0"/>
            <a:r>
              <a:rPr lang="de-CH" sz="2000" dirty="0">
                <a:latin typeface="+mj-lt"/>
                <a:cs typeface="Arial" panose="020B0604020202020204" pitchFamily="34" charset="0"/>
              </a:rPr>
              <a:t>Ausarbeitung neues Förderkonzept mit Broschüren zu Kraft- und Mentaltraining geht in die finale Phase</a:t>
            </a:r>
          </a:p>
          <a:p>
            <a:pPr lvl="0"/>
            <a:r>
              <a:rPr lang="de-CH" sz="2000" dirty="0">
                <a:latin typeface="+mj-lt"/>
                <a:cs typeface="Arial" panose="020B0604020202020204" pitchFamily="34" charset="0"/>
              </a:rPr>
              <a:t>Vorbereitungen auf die erste Sprint-WOC und Sprintkartenprojekte laufen</a:t>
            </a:r>
          </a:p>
          <a:p>
            <a:r>
              <a:rPr lang="de-CH" sz="2000" dirty="0">
                <a:latin typeface="+mj-lt"/>
                <a:cs typeface="Arial" panose="020B0604020202020204" pitchFamily="34" charset="0"/>
              </a:rPr>
              <a:t>Zusammenarbeit in allen Sparten</a:t>
            </a:r>
            <a:r>
              <a:rPr lang="de-DE" sz="2000" dirty="0">
                <a:latin typeface="+mj-lt"/>
                <a:cs typeface="Arial" panose="020B0604020202020204" pitchFamily="34" charset="0"/>
              </a:rPr>
              <a:t> soll gefördert werden</a:t>
            </a:r>
          </a:p>
        </p:txBody>
      </p:sp>
    </p:spTree>
    <p:extLst>
      <p:ext uri="{BB962C8B-B14F-4D97-AF65-F5344CB8AC3E}">
        <p14:creationId xmlns:p14="http://schemas.microsoft.com/office/powerpoint/2010/main" val="421437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92696"/>
            <a:ext cx="8229600" cy="1143000"/>
          </a:xfrm>
        </p:spPr>
        <p:txBody>
          <a:bodyPr/>
          <a:lstStyle/>
          <a:p>
            <a:pPr lvl="0" eaLnBrk="1" hangingPunct="1"/>
            <a:r>
              <a:rPr lang="de-DE" sz="3200" dirty="0"/>
              <a:t>Ethik</a:t>
            </a:r>
            <a:br>
              <a:rPr lang="de-DE" sz="4000" dirty="0"/>
            </a:br>
            <a:r>
              <a:rPr lang="de-DE" sz="2000" b="0" dirty="0">
                <a:solidFill>
                  <a:prstClr val="black"/>
                </a:solidFill>
                <a:latin typeface="Verdana" charset="0"/>
                <a:cs typeface="+mn-cs"/>
              </a:rPr>
              <a:t>„Ethik handelt vom guten Auskommen miteinander</a:t>
            </a:r>
            <a:r>
              <a:rPr lang="de-DE" sz="3200" b="0" dirty="0">
                <a:solidFill>
                  <a:prstClr val="black"/>
                </a:solidFill>
                <a:latin typeface="Verdana" charset="0"/>
                <a:cs typeface="+mn-cs"/>
              </a:rPr>
              <a:t>“</a:t>
            </a:r>
            <a:br>
              <a:rPr lang="de-DE" sz="3200" b="0" dirty="0">
                <a:solidFill>
                  <a:prstClr val="black"/>
                </a:solidFill>
                <a:latin typeface="Verdana" charset="0"/>
                <a:cs typeface="+mn-cs"/>
              </a:rPr>
            </a:br>
            <a:endParaRPr lang="de-DE" sz="4000" dirty="0"/>
          </a:p>
        </p:txBody>
      </p:sp>
      <p:sp>
        <p:nvSpPr>
          <p:cNvPr id="5" name="Inhaltsplatzhalter 2"/>
          <p:cNvSpPr txBox="1">
            <a:spLocks/>
          </p:cNvSpPr>
          <p:nvPr/>
        </p:nvSpPr>
        <p:spPr bwMode="auto">
          <a:xfrm>
            <a:off x="1403648" y="4221088"/>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50000"/>
              </a:spcBef>
              <a:spcAft>
                <a:spcPct val="0"/>
              </a:spcAft>
              <a:buClr>
                <a:srgbClr val="C52128"/>
              </a:buClr>
              <a:buFont typeface="Wingdings" pitchFamily="2" charset="2"/>
              <a:buChar char="n"/>
              <a:defRPr sz="3200">
                <a:solidFill>
                  <a:schemeClr val="tx1"/>
                </a:solidFill>
                <a:latin typeface="+mn-lt"/>
                <a:ea typeface="MS PGothic" pitchFamily="34" charset="-128"/>
                <a:cs typeface="ＭＳ Ｐゴシック" charset="0"/>
              </a:defRPr>
            </a:lvl1pPr>
            <a:lvl2pPr marL="803275" indent="-346075" algn="l" rtl="0" eaLnBrk="0" fontAlgn="base" hangingPunct="0">
              <a:spcBef>
                <a:spcPct val="20000"/>
              </a:spcBef>
              <a:spcAft>
                <a:spcPct val="0"/>
              </a:spcAft>
              <a:buClr>
                <a:srgbClr val="C52128"/>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C52128"/>
              </a:buClr>
              <a:buFont typeface="Times" pitchFamily="18"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de-DE" sz="2800" kern="0" dirty="0">
              <a:solidFill>
                <a:prstClr val="black"/>
              </a:solidFill>
            </a:endParaRPr>
          </a:p>
          <a:p>
            <a:endParaRPr lang="de-DE" sz="2800" kern="0" dirty="0">
              <a:solidFill>
                <a:prstClr val="black"/>
              </a:solidFill>
            </a:endParaRPr>
          </a:p>
          <a:p>
            <a:endParaRPr lang="de-DE" sz="2800" kern="0" dirty="0">
              <a:solidFill>
                <a:prstClr val="black"/>
              </a:solidFill>
            </a:endParaRPr>
          </a:p>
          <a:p>
            <a:endParaRPr lang="de-DE" sz="2800" kern="0" dirty="0">
              <a:solidFill>
                <a:prstClr val="black"/>
              </a:solidFill>
            </a:endParaRPr>
          </a:p>
        </p:txBody>
      </p:sp>
      <p:pic>
        <p:nvPicPr>
          <p:cNvPr id="8194" name="Picture 2" descr="Bildergebnis für Eth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9792" y="2149573"/>
            <a:ext cx="329565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00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Ethik</a:t>
            </a:r>
          </a:p>
        </p:txBody>
      </p:sp>
      <p:sp>
        <p:nvSpPr>
          <p:cNvPr id="3" name="Inhaltsplatzhalter 2"/>
          <p:cNvSpPr>
            <a:spLocks noGrp="1"/>
          </p:cNvSpPr>
          <p:nvPr>
            <p:ph idx="1"/>
          </p:nvPr>
        </p:nvSpPr>
        <p:spPr/>
        <p:txBody>
          <a:bodyPr/>
          <a:lstStyle/>
          <a:p>
            <a:pPr marL="0" indent="0">
              <a:buNone/>
            </a:pPr>
            <a:r>
              <a:rPr lang="de-CH" sz="2000" dirty="0">
                <a:latin typeface="+mj-lt"/>
                <a:cs typeface="Arial" panose="020B0604020202020204" pitchFamily="34" charset="0"/>
              </a:rPr>
              <a:t>Ethik-Charta im Sport </a:t>
            </a:r>
          </a:p>
          <a:p>
            <a:pPr marL="0" indent="0">
              <a:buNone/>
            </a:pPr>
            <a:r>
              <a:rPr lang="de-CH" sz="2000" dirty="0">
                <a:latin typeface="+mj-lt"/>
                <a:cs typeface="Arial" panose="020B0604020202020204" pitchFamily="34" charset="0"/>
              </a:rPr>
              <a:t>Wachsam bleiben in den Bereichen:</a:t>
            </a:r>
          </a:p>
          <a:p>
            <a:pPr lvl="0">
              <a:buFont typeface="Wingdings" panose="05000000000000000000" pitchFamily="2" charset="2"/>
              <a:buChar char="§"/>
            </a:pPr>
            <a:r>
              <a:rPr lang="de-CH" sz="2000" dirty="0">
                <a:latin typeface="+mj-lt"/>
                <a:cs typeface="Arial" panose="020B0604020202020204" pitchFamily="34" charset="0"/>
              </a:rPr>
              <a:t>Belastung bei Athleten und Funktionären </a:t>
            </a:r>
          </a:p>
          <a:p>
            <a:pPr lvl="0">
              <a:buFont typeface="Wingdings" panose="05000000000000000000" pitchFamily="2" charset="2"/>
              <a:buChar char="§"/>
            </a:pPr>
            <a:r>
              <a:rPr lang="de-CH" sz="2000" dirty="0">
                <a:latin typeface="+mj-lt"/>
                <a:cs typeface="Arial" panose="020B0604020202020204" pitchFamily="34" charset="0"/>
              </a:rPr>
              <a:t>Anti-Doping </a:t>
            </a:r>
          </a:p>
          <a:p>
            <a:pPr lvl="0">
              <a:buFont typeface="Wingdings" panose="05000000000000000000" pitchFamily="2" charset="2"/>
              <a:buChar char="§"/>
            </a:pPr>
            <a:r>
              <a:rPr lang="de-CH" sz="2000" dirty="0">
                <a:latin typeface="+mj-lt"/>
                <a:cs typeface="Arial" panose="020B0604020202020204" pitchFamily="34" charset="0"/>
              </a:rPr>
              <a:t>Sexuelle Übergriffe</a:t>
            </a:r>
          </a:p>
          <a:p>
            <a:pPr lvl="0">
              <a:buFont typeface="Wingdings" panose="05000000000000000000" pitchFamily="2" charset="2"/>
              <a:buChar char="§"/>
            </a:pPr>
            <a:r>
              <a:rPr lang="de-CH" sz="2000" dirty="0">
                <a:latin typeface="+mj-lt"/>
                <a:cs typeface="Arial" panose="020B0604020202020204" pitchFamily="34" charset="0"/>
              </a:rPr>
              <a:t>Umgang mit der Mitwelt</a:t>
            </a:r>
          </a:p>
          <a:p>
            <a:pPr lvl="0">
              <a:buFont typeface="Wingdings" panose="05000000000000000000" pitchFamily="2" charset="2"/>
              <a:buChar char="§"/>
            </a:pPr>
            <a:r>
              <a:rPr lang="de-CH" sz="2000" dirty="0">
                <a:latin typeface="+mj-lt"/>
                <a:cs typeface="Arial" panose="020B0604020202020204" pitchFamily="34" charset="0"/>
              </a:rPr>
              <a:t>Sicherheit</a:t>
            </a:r>
          </a:p>
          <a:p>
            <a:pPr lvl="0">
              <a:buFont typeface="Wingdings" panose="05000000000000000000" pitchFamily="2" charset="2"/>
              <a:buChar char="§"/>
            </a:pPr>
            <a:r>
              <a:rPr lang="de-CH" sz="2000" dirty="0">
                <a:latin typeface="+mj-lt"/>
                <a:cs typeface="Arial" panose="020B0604020202020204" pitchFamily="34" charset="0"/>
              </a:rPr>
              <a:t>2020 – ZK Thema Anti-Doping im Breitensport</a:t>
            </a:r>
          </a:p>
          <a:p>
            <a:pPr marL="0" indent="0">
              <a:buNone/>
            </a:pPr>
            <a:r>
              <a:rPr lang="de-CH" sz="2000" dirty="0">
                <a:latin typeface="+mj-lt"/>
                <a:cs typeface="Arial" panose="020B0604020202020204" pitchFamily="34" charset="0"/>
              </a:rPr>
              <a:t>Unser „</a:t>
            </a:r>
            <a:r>
              <a:rPr lang="de-CH" sz="2000" dirty="0" err="1">
                <a:latin typeface="+mj-lt"/>
                <a:cs typeface="Arial" panose="020B0604020202020204" pitchFamily="34" charset="0"/>
              </a:rPr>
              <a:t>code</a:t>
            </a:r>
            <a:r>
              <a:rPr lang="de-CH" sz="2000" dirty="0">
                <a:latin typeface="+mj-lt"/>
                <a:cs typeface="Arial" panose="020B0604020202020204" pitchFamily="34" charset="0"/>
              </a:rPr>
              <a:t> of </a:t>
            </a:r>
            <a:r>
              <a:rPr lang="de-CH" sz="2000" dirty="0" err="1">
                <a:latin typeface="+mj-lt"/>
                <a:cs typeface="Arial" panose="020B0604020202020204" pitchFamily="34" charset="0"/>
              </a:rPr>
              <a:t>conduct</a:t>
            </a:r>
            <a:r>
              <a:rPr lang="de-CH" sz="2000" dirty="0">
                <a:latin typeface="+mj-lt"/>
                <a:cs typeface="Arial" panose="020B0604020202020204" pitchFamily="34" charset="0"/>
              </a:rPr>
              <a:t>“ </a:t>
            </a:r>
          </a:p>
          <a:p>
            <a:endParaRPr lang="de-CH" sz="2000" dirty="0"/>
          </a:p>
        </p:txBody>
      </p:sp>
    </p:spTree>
    <p:extLst>
      <p:ext uri="{BB962C8B-B14F-4D97-AF65-F5344CB8AC3E}">
        <p14:creationId xmlns:p14="http://schemas.microsoft.com/office/powerpoint/2010/main" val="828415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D345D96-9B75-4D39-90CF-5623A757D9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412" y="1196752"/>
            <a:ext cx="6949175" cy="4632783"/>
          </a:xfrm>
          <a:prstGeom prst="rect">
            <a:avLst/>
          </a:prstGeom>
        </p:spPr>
      </p:pic>
      <p:sp>
        <p:nvSpPr>
          <p:cNvPr id="3075" name="Rectangle 7"/>
          <p:cNvSpPr>
            <a:spLocks noGrp="1" noChangeArrowheads="1"/>
          </p:cNvSpPr>
          <p:nvPr>
            <p:ph type="ctrTitle" idx="4294967295"/>
          </p:nvPr>
        </p:nvSpPr>
        <p:spPr>
          <a:xfrm>
            <a:off x="0" y="304800"/>
            <a:ext cx="8964488" cy="792088"/>
          </a:xfrm>
          <a:ln>
            <a:noFill/>
          </a:ln>
          <a:effectLst/>
        </p:spPr>
        <p:txBody>
          <a:bodyPr/>
          <a:lstStyle/>
          <a:p>
            <a:pPr eaLnBrk="1" hangingPunct="1">
              <a:defRPr/>
            </a:pPr>
            <a:r>
              <a:rPr lang="de-DE" sz="3200" dirty="0"/>
              <a:t>Danke</a:t>
            </a:r>
            <a:endParaRPr lang="de-DE" sz="3200" dirty="0">
              <a:solidFill>
                <a:srgbClr val="FF0000"/>
              </a:solidFill>
              <a:effectLst>
                <a:outerShdw blurRad="38100" dist="38100" dir="2700000" algn="tl">
                  <a:srgbClr val="000000">
                    <a:alpha val="43137"/>
                  </a:srgbClr>
                </a:outerShdw>
              </a:effectLst>
            </a:endParaRPr>
          </a:p>
        </p:txBody>
      </p:sp>
      <p:sp>
        <p:nvSpPr>
          <p:cNvPr id="3076" name="Rectangle 7"/>
          <p:cNvSpPr>
            <a:spLocks noChangeArrowheads="1"/>
          </p:cNvSpPr>
          <p:nvPr/>
        </p:nvSpPr>
        <p:spPr bwMode="auto">
          <a:xfrm>
            <a:off x="467544" y="4374034"/>
            <a:ext cx="474980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de-DE" sz="2400" b="1" dirty="0">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310149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latin typeface="Verdana" charset="0"/>
              </a:rPr>
              <a:t>OL und Umwelt</a:t>
            </a:r>
            <a:endParaRPr lang="de-DE" sz="3200" dirty="0"/>
          </a:p>
        </p:txBody>
      </p:sp>
      <p:sp>
        <p:nvSpPr>
          <p:cNvPr id="3" name="Inhaltsplatzhalter 2">
            <a:extLst>
              <a:ext uri="{FF2B5EF4-FFF2-40B4-BE49-F238E27FC236}">
                <a16:creationId xmlns:a16="http://schemas.microsoft.com/office/drawing/2014/main" id="{2F2B511D-3398-441D-AE13-990124E466E3}"/>
              </a:ext>
            </a:extLst>
          </p:cNvPr>
          <p:cNvSpPr>
            <a:spLocks noGrp="1"/>
          </p:cNvSpPr>
          <p:nvPr>
            <p:ph idx="1"/>
          </p:nvPr>
        </p:nvSpPr>
        <p:spPr>
          <a:xfrm>
            <a:off x="457200" y="1417638"/>
            <a:ext cx="8229600" cy="4421188"/>
          </a:xfrm>
        </p:spPr>
        <p:txBody>
          <a:bodyPr/>
          <a:lstStyle/>
          <a:p>
            <a:pPr marL="442913" indent="-442913">
              <a:buClr>
                <a:schemeClr val="accent3"/>
              </a:buClr>
              <a:buFont typeface="Wingdings" panose="05000000000000000000" pitchFamily="2" charset="2"/>
              <a:buChar char="§"/>
            </a:pPr>
            <a:r>
              <a:rPr lang="de-CH" sz="2000" dirty="0"/>
              <a:t>Mitwirkung Landschaftskonzept Schweiz, zusammen mit anderen «Outdoor»-Sportverbänden und dem SAC</a:t>
            </a:r>
          </a:p>
          <a:p>
            <a:pPr marL="442913" indent="-442913">
              <a:buClr>
                <a:schemeClr val="accent3"/>
              </a:buClr>
              <a:buFont typeface="Wingdings" panose="05000000000000000000" pitchFamily="2" charset="2"/>
              <a:buChar char="§"/>
            </a:pPr>
            <a:r>
              <a:rPr lang="de-CH" sz="2000" dirty="0"/>
              <a:t>Bearbeitung Umweltkonzept: Aufteilung in 3-4 Dokumente/Abschnitte für die jeweiligen Interessengruppen (Verband/Kader, Läufer, Veranstalter/Vereine, plus ein Leitbild/eine Vision als übergeordnetes Dokument) </a:t>
            </a:r>
          </a:p>
          <a:p>
            <a:pPr marL="442913" indent="-442913">
              <a:buClr>
                <a:schemeClr val="accent3"/>
              </a:buClr>
              <a:buFont typeface="Wingdings" panose="05000000000000000000" pitchFamily="2" charset="2"/>
              <a:buChar char="§"/>
            </a:pPr>
            <a:r>
              <a:rPr lang="de-CH" sz="2000" dirty="0"/>
              <a:t>Kommunikation fördern: Editorial im Swiss Orienteering Magazine, mehrere Beiträge in Bearbeitung (Sperrgebiete, zusammen mit Kommission Karten, Interview Zug-reisende schwedische Weltcupläufer)</a:t>
            </a:r>
          </a:p>
          <a:p>
            <a:pPr marL="442913" indent="-442913">
              <a:buClr>
                <a:schemeClr val="accent3"/>
              </a:buClr>
              <a:buFont typeface="Wingdings" panose="05000000000000000000" pitchFamily="2" charset="2"/>
              <a:buChar char="§"/>
            </a:pPr>
            <a:r>
              <a:rPr lang="de-CH" sz="2000" dirty="0"/>
              <a:t>Personelles: Vertreter </a:t>
            </a:r>
            <a:r>
              <a:rPr lang="de-CH" sz="2000" dirty="0" err="1"/>
              <a:t>Romandie</a:t>
            </a:r>
            <a:r>
              <a:rPr lang="de-CH" sz="2000" dirty="0"/>
              <a:t> und Graubünden gesucht!</a:t>
            </a:r>
          </a:p>
          <a:p>
            <a:pPr marL="442913" indent="-442913">
              <a:buClr>
                <a:schemeClr val="accent3"/>
              </a:buClr>
              <a:buFont typeface="Wingdings" panose="05000000000000000000" pitchFamily="2" charset="2"/>
              <a:buChar char="§"/>
            </a:pPr>
            <a:endParaRPr lang="de-CH" sz="2000" dirty="0"/>
          </a:p>
          <a:p>
            <a:endParaRPr lang="de-CH" sz="2000" dirty="0"/>
          </a:p>
        </p:txBody>
      </p:sp>
      <p:sp>
        <p:nvSpPr>
          <p:cNvPr id="6" name="Rechteck 5"/>
          <p:cNvSpPr/>
          <p:nvPr/>
        </p:nvSpPr>
        <p:spPr>
          <a:xfrm>
            <a:off x="1187624" y="1340768"/>
            <a:ext cx="7128792" cy="1200329"/>
          </a:xfrm>
          <a:prstGeom prst="rect">
            <a:avLst/>
          </a:prstGeom>
        </p:spPr>
        <p:txBody>
          <a:bodyPr wrap="square">
            <a:spAutoFit/>
          </a:bodyPr>
          <a:lstStyle/>
          <a:p>
            <a:endParaRPr lang="de-CH" b="1" dirty="0"/>
          </a:p>
          <a:p>
            <a:endParaRPr lang="de-CH" dirty="0"/>
          </a:p>
          <a:p>
            <a:endParaRPr lang="de-CH" dirty="0"/>
          </a:p>
          <a:p>
            <a:r>
              <a:rPr lang="de-CH" dirty="0"/>
              <a:t>      </a:t>
            </a:r>
            <a:endParaRPr lang="de-CH" dirty="0">
              <a:effectLst/>
            </a:endParaRPr>
          </a:p>
        </p:txBody>
      </p:sp>
    </p:spTree>
    <p:extLst>
      <p:ext uri="{BB962C8B-B14F-4D97-AF65-F5344CB8AC3E}">
        <p14:creationId xmlns:p14="http://schemas.microsoft.com/office/powerpoint/2010/main" val="380546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200" dirty="0"/>
              <a:t>Fachgruppe Karten</a:t>
            </a:r>
            <a:endParaRPr lang="de-DE" sz="3200" dirty="0"/>
          </a:p>
        </p:txBody>
      </p:sp>
      <p:sp>
        <p:nvSpPr>
          <p:cNvPr id="3" name="Inhaltsplatzhalter 2"/>
          <p:cNvSpPr>
            <a:spLocks noGrp="1"/>
          </p:cNvSpPr>
          <p:nvPr>
            <p:ph idx="1"/>
          </p:nvPr>
        </p:nvSpPr>
        <p:spPr>
          <a:xfrm>
            <a:off x="323528" y="1196652"/>
            <a:ext cx="8229600" cy="4896644"/>
          </a:xfrm>
        </p:spPr>
        <p:txBody>
          <a:bodyPr/>
          <a:lstStyle/>
          <a:p>
            <a:pPr marL="0" indent="0">
              <a:buNone/>
            </a:pPr>
            <a:r>
              <a:rPr lang="de-DE" sz="2400" u="sng" dirty="0"/>
              <a:t>Aktivitäten 2019 - 1</a:t>
            </a:r>
            <a:endParaRPr lang="de-CH" sz="2800" dirty="0"/>
          </a:p>
          <a:p>
            <a:pPr lvl="0">
              <a:buFont typeface="Wingdings" panose="05000000000000000000" pitchFamily="2" charset="2"/>
              <a:buChar char="§"/>
            </a:pPr>
            <a:r>
              <a:rPr lang="de-CH" sz="2000" dirty="0"/>
              <a:t>Einführung Kartenreglement 2019 mit Information aller Beteiligten zu den neuen/geänderten Ablaufschritten</a:t>
            </a:r>
            <a:br>
              <a:rPr lang="de-CH" sz="2000" dirty="0"/>
            </a:br>
            <a:endParaRPr lang="de-CH" sz="2000" dirty="0"/>
          </a:p>
          <a:p>
            <a:pPr lvl="0">
              <a:buFont typeface="Wingdings" panose="05000000000000000000" pitchFamily="2" charset="2"/>
              <a:buChar char="§"/>
            </a:pPr>
            <a:r>
              <a:rPr lang="de-DE" sz="2000" dirty="0">
                <a:latin typeface="+mj-lt"/>
                <a:cs typeface="Arial" panose="020B0604020202020204" pitchFamily="34" charset="0"/>
              </a:rPr>
              <a:t>ISOM 2017-2</a:t>
            </a:r>
            <a:br>
              <a:rPr lang="de-DE" sz="2200" dirty="0">
                <a:latin typeface="+mj-lt"/>
                <a:cs typeface="Arial" panose="020B0604020202020204" pitchFamily="34" charset="0"/>
              </a:rPr>
            </a:br>
            <a:r>
              <a:rPr lang="de-DE" sz="2000" dirty="0">
                <a:latin typeface="+mj-lt"/>
                <a:cs typeface="Arial" panose="020B0604020202020204" pitchFamily="34" charset="0"/>
              </a:rPr>
              <a:t>Umsetzung der ISOM 2017 CH und</a:t>
            </a:r>
            <a:br>
              <a:rPr lang="de-DE" sz="2000" dirty="0">
                <a:latin typeface="+mj-lt"/>
                <a:cs typeface="Arial" panose="020B0604020202020204" pitchFamily="34" charset="0"/>
              </a:rPr>
            </a:br>
            <a:r>
              <a:rPr lang="de-DE" sz="2000" dirty="0">
                <a:latin typeface="+mj-lt"/>
                <a:cs typeface="Arial" panose="020B0604020202020204" pitchFamily="34" charset="0"/>
              </a:rPr>
              <a:t>Informationen zu den erneuten</a:t>
            </a:r>
            <a:br>
              <a:rPr lang="de-DE" sz="2000" dirty="0">
                <a:latin typeface="+mj-lt"/>
                <a:cs typeface="Arial" panose="020B0604020202020204" pitchFamily="34" charset="0"/>
              </a:rPr>
            </a:br>
            <a:r>
              <a:rPr lang="de-DE" sz="2000" dirty="0">
                <a:latin typeface="+mj-lt"/>
                <a:cs typeface="Arial" panose="020B0604020202020204" pitchFamily="34" charset="0"/>
              </a:rPr>
              <a:t>Anpassungen durch die IOF</a:t>
            </a:r>
            <a:br>
              <a:rPr lang="de-DE" sz="2000" dirty="0">
                <a:latin typeface="+mj-lt"/>
                <a:cs typeface="Arial" panose="020B0604020202020204" pitchFamily="34" charset="0"/>
              </a:rPr>
            </a:br>
            <a:endParaRPr lang="de-DE" sz="2000" dirty="0">
              <a:latin typeface="+mj-lt"/>
              <a:cs typeface="Arial" panose="020B0604020202020204" pitchFamily="34" charset="0"/>
            </a:endParaRPr>
          </a:p>
          <a:p>
            <a:pPr lvl="0">
              <a:buFont typeface="Wingdings" panose="05000000000000000000" pitchFamily="2" charset="2"/>
              <a:buChar char="§"/>
            </a:pPr>
            <a:r>
              <a:rPr lang="de-DE" sz="2000" dirty="0">
                <a:latin typeface="+mj-lt"/>
                <a:cs typeface="Arial" panose="020B0604020202020204" pitchFamily="34" charset="0"/>
              </a:rPr>
              <a:t>Vorbereitungen zur Umsetzung der neuen</a:t>
            </a:r>
            <a:br>
              <a:rPr lang="de-DE" sz="2000" dirty="0">
                <a:latin typeface="+mj-lt"/>
                <a:cs typeface="Arial" panose="020B0604020202020204" pitchFamily="34" charset="0"/>
              </a:rPr>
            </a:br>
            <a:r>
              <a:rPr lang="de-DE" sz="2000" dirty="0">
                <a:latin typeface="+mj-lt"/>
                <a:cs typeface="Arial" panose="020B0604020202020204" pitchFamily="34" charset="0"/>
              </a:rPr>
              <a:t>ISSprOM 2019</a:t>
            </a:r>
            <a:br>
              <a:rPr lang="de-DE" sz="2000" dirty="0">
                <a:latin typeface="+mj-lt"/>
                <a:cs typeface="Arial" panose="020B0604020202020204" pitchFamily="34" charset="0"/>
              </a:rPr>
            </a:br>
            <a:r>
              <a:rPr lang="de-DE" sz="2000" dirty="0">
                <a:latin typeface="+mj-lt"/>
                <a:cs typeface="Arial" panose="020B0604020202020204" pitchFamily="34" charset="0"/>
              </a:rPr>
              <a:t>(Darstellungsvorschriften für Sprintkarten)</a:t>
            </a:r>
            <a:br>
              <a:rPr lang="de-DE" sz="2000" dirty="0">
                <a:latin typeface="+mj-lt"/>
                <a:cs typeface="Arial" panose="020B0604020202020204" pitchFamily="34" charset="0"/>
              </a:rPr>
            </a:br>
            <a:r>
              <a:rPr lang="de-DE" sz="2000" dirty="0">
                <a:latin typeface="+mj-lt"/>
                <a:cs typeface="Arial" panose="020B0604020202020204" pitchFamily="34" charset="0"/>
              </a:rPr>
              <a:t>Diese muss ab 2020 zwingend angewendet</a:t>
            </a:r>
            <a:br>
              <a:rPr lang="de-DE" sz="2000" dirty="0">
                <a:latin typeface="+mj-lt"/>
                <a:cs typeface="Arial" panose="020B0604020202020204" pitchFamily="34" charset="0"/>
              </a:rPr>
            </a:br>
            <a:r>
              <a:rPr lang="de-DE" sz="2000" dirty="0">
                <a:latin typeface="+mj-lt"/>
                <a:cs typeface="Arial" panose="020B0604020202020204" pitchFamily="34" charset="0"/>
              </a:rPr>
              <a:t>werden!</a:t>
            </a:r>
            <a:endParaRPr lang="de-DE" sz="2200" dirty="0">
              <a:latin typeface="+mj-lt"/>
              <a:cs typeface="Arial" panose="020B0604020202020204" pitchFamily="34" charset="0"/>
            </a:endParaRPr>
          </a:p>
          <a:p>
            <a:endParaRPr lang="de-CH" sz="2400" dirty="0"/>
          </a:p>
        </p:txBody>
      </p:sp>
      <p:pic>
        <p:nvPicPr>
          <p:cNvPr id="4" name="Picture 2" descr="Bildergebnis für paragraf zeichen">
            <a:extLst>
              <a:ext uri="{FF2B5EF4-FFF2-40B4-BE49-F238E27FC236}">
                <a16:creationId xmlns:a16="http://schemas.microsoft.com/office/drawing/2014/main" id="{54A846E6-736E-40AF-BF4D-A6CA77634F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1804" y="1631342"/>
            <a:ext cx="784995" cy="783463"/>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87B8AE01-9714-49A5-BECE-AEF6E3F38E02}"/>
              </a:ext>
            </a:extLst>
          </p:cNvPr>
          <p:cNvPicPr>
            <a:picLocks noChangeAspect="1"/>
          </p:cNvPicPr>
          <p:nvPr/>
        </p:nvPicPr>
        <p:blipFill>
          <a:blip r:embed="rId3"/>
          <a:stretch>
            <a:fillRect/>
          </a:stretch>
        </p:blipFill>
        <p:spPr>
          <a:xfrm>
            <a:off x="6558931" y="2690287"/>
            <a:ext cx="2051302" cy="1427801"/>
          </a:xfrm>
          <a:prstGeom prst="rect">
            <a:avLst/>
          </a:prstGeom>
        </p:spPr>
      </p:pic>
      <p:pic>
        <p:nvPicPr>
          <p:cNvPr id="8" name="Grafik 7">
            <a:extLst>
              <a:ext uri="{FF2B5EF4-FFF2-40B4-BE49-F238E27FC236}">
                <a16:creationId xmlns:a16="http://schemas.microsoft.com/office/drawing/2014/main" id="{B8F7E291-F230-4023-8776-59FC1BC01DE5}"/>
              </a:ext>
            </a:extLst>
          </p:cNvPr>
          <p:cNvPicPr>
            <a:picLocks noChangeAspect="1"/>
          </p:cNvPicPr>
          <p:nvPr/>
        </p:nvPicPr>
        <p:blipFill>
          <a:blip r:embed="rId4"/>
          <a:stretch>
            <a:fillRect/>
          </a:stretch>
        </p:blipFill>
        <p:spPr>
          <a:xfrm>
            <a:off x="6558931" y="4369787"/>
            <a:ext cx="2051302" cy="1444424"/>
          </a:xfrm>
          <a:prstGeom prst="rect">
            <a:avLst/>
          </a:prstGeom>
        </p:spPr>
      </p:pic>
    </p:spTree>
    <p:extLst>
      <p:ext uri="{BB962C8B-B14F-4D97-AF65-F5344CB8AC3E}">
        <p14:creationId xmlns:p14="http://schemas.microsoft.com/office/powerpoint/2010/main" val="809423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200" dirty="0"/>
              <a:t>Fachgruppe Karten</a:t>
            </a:r>
            <a:endParaRPr lang="de-DE" sz="3200" dirty="0"/>
          </a:p>
        </p:txBody>
      </p:sp>
      <p:sp>
        <p:nvSpPr>
          <p:cNvPr id="3" name="Inhaltsplatzhalter 2"/>
          <p:cNvSpPr>
            <a:spLocks noGrp="1"/>
          </p:cNvSpPr>
          <p:nvPr>
            <p:ph idx="1"/>
          </p:nvPr>
        </p:nvSpPr>
        <p:spPr>
          <a:xfrm>
            <a:off x="457200" y="1268760"/>
            <a:ext cx="8229600" cy="4752628"/>
          </a:xfrm>
        </p:spPr>
        <p:txBody>
          <a:bodyPr/>
          <a:lstStyle/>
          <a:p>
            <a:pPr marL="0" indent="0">
              <a:buNone/>
            </a:pPr>
            <a:r>
              <a:rPr lang="de-DE" sz="2000" u="sng" dirty="0"/>
              <a:t>Aktivitäten</a:t>
            </a:r>
            <a:r>
              <a:rPr lang="de-DE" sz="1800" u="sng" dirty="0"/>
              <a:t> 2019 - 2</a:t>
            </a:r>
            <a:endParaRPr lang="de-CH" sz="2000" dirty="0"/>
          </a:p>
          <a:p>
            <a:pPr lvl="0">
              <a:buFont typeface="Wingdings" panose="05000000000000000000" pitchFamily="2" charset="2"/>
              <a:buChar char="§"/>
            </a:pPr>
            <a:r>
              <a:rPr lang="de-DE" sz="2000" dirty="0">
                <a:latin typeface="+mj-lt"/>
                <a:cs typeface="Arial" panose="020B0604020202020204" pitchFamily="34" charset="0"/>
              </a:rPr>
              <a:t>Kurse für Kartenaufnehmer</a:t>
            </a:r>
          </a:p>
          <a:p>
            <a:pPr lvl="1">
              <a:buFont typeface="Wingdings" panose="05000000000000000000" pitchFamily="2" charset="2"/>
              <a:buChar char="Ø"/>
            </a:pPr>
            <a:r>
              <a:rPr lang="de-DE" sz="1600" dirty="0">
                <a:latin typeface="+mj-lt"/>
                <a:cs typeface="Arial" panose="020B0604020202020204" pitchFamily="34" charset="0"/>
              </a:rPr>
              <a:t>Ein Kurs in Glarus durchgeführt;</a:t>
            </a:r>
          </a:p>
          <a:p>
            <a:pPr lvl="1">
              <a:buFont typeface="Wingdings" panose="05000000000000000000" pitchFamily="2" charset="2"/>
              <a:buChar char="Ø"/>
            </a:pPr>
            <a:r>
              <a:rPr lang="de-DE" sz="1600" dirty="0">
                <a:latin typeface="+mj-lt"/>
                <a:cs typeface="Arial" panose="020B0604020202020204" pitchFamily="34" charset="0"/>
              </a:rPr>
              <a:t>Ein weiterer in der Ostschweiz in Planung (Dez./März)</a:t>
            </a:r>
          </a:p>
          <a:p>
            <a:pPr lvl="0">
              <a:buFont typeface="Wingdings" panose="05000000000000000000" pitchFamily="2" charset="2"/>
              <a:buChar char="§"/>
            </a:pPr>
            <a:r>
              <a:rPr lang="de-DE" sz="2000" dirty="0">
                <a:latin typeface="+mj-lt"/>
                <a:cs typeface="Arial" panose="020B0604020202020204" pitchFamily="34" charset="0"/>
              </a:rPr>
              <a:t>Begleitung verschiedener Versuche mit </a:t>
            </a:r>
            <a:r>
              <a:rPr lang="de-DE" sz="2000" dirty="0" err="1">
                <a:latin typeface="+mj-lt"/>
                <a:cs typeface="Arial" panose="020B0604020202020204" pitchFamily="34" charset="0"/>
              </a:rPr>
              <a:t>grösseren</a:t>
            </a:r>
            <a:r>
              <a:rPr lang="de-DE" sz="2000" dirty="0">
                <a:latin typeface="+mj-lt"/>
                <a:cs typeface="Arial" panose="020B0604020202020204" pitchFamily="34" charset="0"/>
              </a:rPr>
              <a:t> </a:t>
            </a:r>
            <a:r>
              <a:rPr lang="de-DE" sz="2000" dirty="0" err="1">
                <a:latin typeface="+mj-lt"/>
                <a:cs typeface="Arial" panose="020B0604020202020204" pitchFamily="34" charset="0"/>
              </a:rPr>
              <a:t>Massstäben</a:t>
            </a:r>
            <a:r>
              <a:rPr lang="de-DE" sz="2000" dirty="0">
                <a:latin typeface="+mj-lt"/>
                <a:cs typeface="Arial" panose="020B0604020202020204" pitchFamily="34" charset="0"/>
              </a:rPr>
              <a:t> (1:7‘500)</a:t>
            </a:r>
            <a:br>
              <a:rPr lang="de-DE" sz="2000" dirty="0">
                <a:latin typeface="+mj-lt"/>
                <a:cs typeface="Arial" panose="020B0604020202020204" pitchFamily="34" charset="0"/>
              </a:rPr>
            </a:br>
            <a:r>
              <a:rPr lang="de-DE" sz="2000" dirty="0">
                <a:latin typeface="+mj-lt"/>
                <a:cs typeface="Arial" panose="020B0604020202020204" pitchFamily="34" charset="0"/>
              </a:rPr>
              <a:t>Versuche werden 2020 ausgeweitet.</a:t>
            </a:r>
            <a:br>
              <a:rPr lang="de-DE" sz="2000" dirty="0">
                <a:latin typeface="+mj-lt"/>
                <a:cs typeface="Arial" panose="020B0604020202020204" pitchFamily="34" charset="0"/>
              </a:rPr>
            </a:br>
            <a:r>
              <a:rPr lang="de-DE" sz="2000" dirty="0">
                <a:cs typeface="Arial" panose="020B0604020202020204" pitchFamily="34" charset="0"/>
              </a:rPr>
              <a:t>1:7‘500 / 1:3‘000 für SeniorInnen ab D/H 50</a:t>
            </a:r>
            <a:br>
              <a:rPr lang="de-DE" sz="2000" dirty="0">
                <a:cs typeface="Arial" panose="020B0604020202020204" pitchFamily="34" charset="0"/>
              </a:rPr>
            </a:br>
            <a:endParaRPr lang="de-DE" sz="2000" dirty="0">
              <a:latin typeface="+mj-lt"/>
              <a:cs typeface="Arial" panose="020B0604020202020204" pitchFamily="34" charset="0"/>
            </a:endParaRPr>
          </a:p>
          <a:p>
            <a:pPr>
              <a:buFont typeface="Wingdings" panose="05000000000000000000" pitchFamily="2" charset="2"/>
              <a:buChar char="§"/>
            </a:pPr>
            <a:r>
              <a:rPr lang="de-CH" sz="2000" dirty="0">
                <a:latin typeface="+mj-lt"/>
                <a:cs typeface="Arial" panose="020B0604020202020204" pitchFamily="34" charset="0"/>
              </a:rPr>
              <a:t>NASAK</a:t>
            </a:r>
            <a:br>
              <a:rPr lang="de-CH" sz="2000" dirty="0">
                <a:latin typeface="+mj-lt"/>
                <a:cs typeface="Arial" panose="020B0604020202020204" pitchFamily="34" charset="0"/>
              </a:rPr>
            </a:br>
            <a:r>
              <a:rPr lang="de-DE" sz="2000" dirty="0">
                <a:latin typeface="+mj-lt"/>
                <a:cs typeface="Arial" panose="020B0604020202020204" pitchFamily="34" charset="0"/>
              </a:rPr>
              <a:t>Vereine können für Karten, welche für die NLZ verwendet werden, Subventionen aus dem NASAK –Fonds bei Swiss Orienteering beantragen!</a:t>
            </a:r>
          </a:p>
          <a:p>
            <a:endParaRPr lang="de-CH" sz="2000" dirty="0"/>
          </a:p>
        </p:txBody>
      </p:sp>
    </p:spTree>
    <p:extLst>
      <p:ext uri="{BB962C8B-B14F-4D97-AF65-F5344CB8AC3E}">
        <p14:creationId xmlns:p14="http://schemas.microsoft.com/office/powerpoint/2010/main" val="296930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1143000"/>
          </a:xfrm>
        </p:spPr>
        <p:txBody>
          <a:bodyPr/>
          <a:lstStyle/>
          <a:p>
            <a:r>
              <a:rPr lang="de-CH" sz="3200" dirty="0"/>
              <a:t>Fachgruppe Karten</a:t>
            </a:r>
            <a:endParaRPr lang="de-DE" sz="3200" dirty="0"/>
          </a:p>
        </p:txBody>
      </p:sp>
      <p:sp>
        <p:nvSpPr>
          <p:cNvPr id="3" name="Inhaltsplatzhalter 2"/>
          <p:cNvSpPr>
            <a:spLocks noGrp="1"/>
          </p:cNvSpPr>
          <p:nvPr>
            <p:ph idx="1"/>
          </p:nvPr>
        </p:nvSpPr>
        <p:spPr>
          <a:xfrm>
            <a:off x="457200" y="1052736"/>
            <a:ext cx="8229600" cy="4968652"/>
          </a:xfrm>
        </p:spPr>
        <p:txBody>
          <a:bodyPr/>
          <a:lstStyle/>
          <a:p>
            <a:pPr marL="0" lvl="1" indent="0">
              <a:buNone/>
            </a:pPr>
            <a:r>
              <a:rPr lang="de-CH" sz="2000" u="sng" dirty="0"/>
              <a:t>Kartenreglement 2019 /Kartenprojekte</a:t>
            </a:r>
            <a:endParaRPr lang="de-CH" sz="2000" dirty="0">
              <a:latin typeface="+mj-lt"/>
              <a:cs typeface="Arial" panose="020B0604020202020204" pitchFamily="34" charset="0"/>
            </a:endParaRPr>
          </a:p>
          <a:p>
            <a:pPr lvl="0">
              <a:buFont typeface="Wingdings" panose="05000000000000000000" pitchFamily="2" charset="2"/>
              <a:buChar char="§"/>
            </a:pPr>
            <a:r>
              <a:rPr lang="de-CH" sz="2000" dirty="0">
                <a:latin typeface="+mj-lt"/>
                <a:cs typeface="Arial" panose="020B0604020202020204" pitchFamily="34" charset="0"/>
              </a:rPr>
              <a:t>Zur reibungslosen Umsetzung des Kartenreglements, wurden die Vorbereitungen zur Erstellung eines neuen «Karten-Projekt-Tools» gestartet.</a:t>
            </a:r>
            <a:br>
              <a:rPr lang="de-CH" sz="2000" dirty="0">
                <a:latin typeface="+mj-lt"/>
                <a:cs typeface="Arial" panose="020B0604020202020204" pitchFamily="34" charset="0"/>
              </a:rPr>
            </a:br>
            <a:r>
              <a:rPr lang="de-CH" sz="2000" dirty="0">
                <a:latin typeface="+mj-lt"/>
                <a:cs typeface="Arial" panose="020B0604020202020204" pitchFamily="34" charset="0"/>
              </a:rPr>
              <a:t>(Erstellung Pflichtenheft)</a:t>
            </a:r>
          </a:p>
          <a:p>
            <a:pPr lvl="0">
              <a:buFont typeface="Wingdings" panose="05000000000000000000" pitchFamily="2" charset="2"/>
              <a:buChar char="§"/>
            </a:pPr>
            <a:r>
              <a:rPr lang="de-CH" sz="2000" dirty="0">
                <a:latin typeface="+mj-lt"/>
                <a:cs typeface="Arial" panose="020B0604020202020204" pitchFamily="34" charset="0"/>
              </a:rPr>
              <a:t>Das Tool soll bis Sommer 2020 eingeführt werden.</a:t>
            </a:r>
          </a:p>
          <a:p>
            <a:pPr marL="0" lvl="0" indent="0">
              <a:buNone/>
            </a:pPr>
            <a:endParaRPr lang="de-CH" sz="2000" dirty="0">
              <a:latin typeface="+mj-lt"/>
              <a:cs typeface="Arial" panose="020B0604020202020204" pitchFamily="34" charset="0"/>
            </a:endParaRPr>
          </a:p>
        </p:txBody>
      </p:sp>
      <p:pic>
        <p:nvPicPr>
          <p:cNvPr id="7" name="Grafik 6">
            <a:extLst>
              <a:ext uri="{FF2B5EF4-FFF2-40B4-BE49-F238E27FC236}">
                <a16:creationId xmlns:a16="http://schemas.microsoft.com/office/drawing/2014/main" id="{66D99E20-D202-4FE2-80C5-F2D407F59C7A}"/>
              </a:ext>
            </a:extLst>
          </p:cNvPr>
          <p:cNvPicPr>
            <a:picLocks noChangeAspect="1"/>
          </p:cNvPicPr>
          <p:nvPr/>
        </p:nvPicPr>
        <p:blipFill>
          <a:blip r:embed="rId2"/>
          <a:stretch>
            <a:fillRect/>
          </a:stretch>
        </p:blipFill>
        <p:spPr>
          <a:xfrm>
            <a:off x="971599" y="3573016"/>
            <a:ext cx="4632780" cy="2592288"/>
          </a:xfrm>
          <a:prstGeom prst="rect">
            <a:avLst/>
          </a:prstGeom>
        </p:spPr>
      </p:pic>
    </p:spTree>
    <p:extLst>
      <p:ext uri="{BB962C8B-B14F-4D97-AF65-F5344CB8AC3E}">
        <p14:creationId xmlns:p14="http://schemas.microsoft.com/office/powerpoint/2010/main" val="3712046747"/>
      </p:ext>
    </p:extLst>
  </p:cSld>
  <p:clrMapOvr>
    <a:masterClrMapping/>
  </p:clrMapOvr>
</p:sld>
</file>

<file path=ppt/theme/theme1.xml><?xml version="1.0" encoding="utf-8"?>
<a:theme xmlns:a="http://schemas.openxmlformats.org/drawingml/2006/main" name="vorlage_swiss-orienteering2">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vorlage_swiss-orienteering2">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orlage_swiss-orienteering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orlage_swiss-orienteering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orlage_swiss-orienteering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orlage_swiss-orienteering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orlage_swiss-orienteering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orlage_swiss-orienteering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orlage_swiss-orienteering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orlage_swiss-orienteering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orlage_swiss-orienteering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orlage_swiss-orienteering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orlage_swiss-orienteering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orlage_swiss-orienteering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2004:Vorlagen:Eigene Vorlagen:vorlage_swiss-orienteering2.ppt</Template>
  <TotalTime>0</TotalTime>
  <Words>1917</Words>
  <Application>Microsoft Office PowerPoint</Application>
  <PresentationFormat>Bildschirmpräsentation (4:3)</PresentationFormat>
  <Paragraphs>375</Paragraphs>
  <Slides>54</Slides>
  <Notes>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54</vt:i4>
      </vt:variant>
    </vt:vector>
  </HeadingPairs>
  <TitlesOfParts>
    <vt:vector size="61" baseType="lpstr">
      <vt:lpstr>Arial</vt:lpstr>
      <vt:lpstr>Symbol</vt:lpstr>
      <vt:lpstr>Times</vt:lpstr>
      <vt:lpstr>Times New Roman</vt:lpstr>
      <vt:lpstr>Verdana</vt:lpstr>
      <vt:lpstr>Wingdings</vt:lpstr>
      <vt:lpstr>vorlage_swiss-orienteering2</vt:lpstr>
      <vt:lpstr>Präsidenteninformationen 2019 ao Delegiertenversammlung 2019 </vt:lpstr>
      <vt:lpstr>Kommunikation</vt:lpstr>
      <vt:lpstr>Events (BEA + Saisonstart-Anlass)</vt:lpstr>
      <vt:lpstr>Kommunikation</vt:lpstr>
      <vt:lpstr>OL und Umwelt</vt:lpstr>
      <vt:lpstr>OL und Umwelt</vt:lpstr>
      <vt:lpstr>Fachgruppe Karten</vt:lpstr>
      <vt:lpstr>Fachgruppe Karten</vt:lpstr>
      <vt:lpstr>Fachgruppe Karten</vt:lpstr>
      <vt:lpstr>Programme</vt:lpstr>
      <vt:lpstr>sCOOL</vt:lpstr>
      <vt:lpstr>sCOOL 2019</vt:lpstr>
      <vt:lpstr>Entwicklung 2002 bis 2019</vt:lpstr>
      <vt:lpstr>Coop FamCOOL 2019</vt:lpstr>
      <vt:lpstr>Konzept (1/2)</vt:lpstr>
      <vt:lpstr>Konzept (2/2)</vt:lpstr>
      <vt:lpstr>Angebote</vt:lpstr>
      <vt:lpstr>Impressionen</vt:lpstr>
      <vt:lpstr>Zahlen 2019</vt:lpstr>
      <vt:lpstr>Ausblick 2019 / Erreicht 2019</vt:lpstr>
      <vt:lpstr>Ausblick 2020</vt:lpstr>
      <vt:lpstr>Swiss-O-Finder</vt:lpstr>
      <vt:lpstr>Update &amp; Finanzen</vt:lpstr>
      <vt:lpstr>Ausbildung (J+S)</vt:lpstr>
      <vt:lpstr>Weiterbildungen J+S-Leiterinnen und –Leiter OL</vt:lpstr>
      <vt:lpstr>esa – Erwachsenensport Schweiz</vt:lpstr>
      <vt:lpstr>Netzwerk «Prävention sexueller Gewalt im Freizeitbereich»</vt:lpstr>
      <vt:lpstr>Lehrfilm für Einsteigende (NORDA)</vt:lpstr>
      <vt:lpstr>Ski-OL</vt:lpstr>
      <vt:lpstr>PowerPoint-Präsentation</vt:lpstr>
      <vt:lpstr>PowerPoint-Präsentation</vt:lpstr>
      <vt:lpstr>Winteruniversiade 2021</vt:lpstr>
      <vt:lpstr>Bike-OL </vt:lpstr>
      <vt:lpstr>Bike-OL </vt:lpstr>
      <vt:lpstr>Saisonplanung 2020 und 2021</vt:lpstr>
      <vt:lpstr>Internationale Terminplanung</vt:lpstr>
      <vt:lpstr>Nationale Terminplanung</vt:lpstr>
      <vt:lpstr>Nationale Terminplanung</vt:lpstr>
      <vt:lpstr>Nationale Terminplanung</vt:lpstr>
      <vt:lpstr>Nationale Terminplanung</vt:lpstr>
      <vt:lpstr>Prozess Nationale Saison 2021+</vt:lpstr>
      <vt:lpstr>Prozess Nationale Saison 2021+</vt:lpstr>
      <vt:lpstr>Nationale Saison 2020</vt:lpstr>
      <vt:lpstr>Nationale Saison 2021</vt:lpstr>
      <vt:lpstr>Nationale Saison 2022</vt:lpstr>
      <vt:lpstr>Weiteres Vorgehen</vt:lpstr>
      <vt:lpstr>WC 2020+</vt:lpstr>
      <vt:lpstr>Swiss Orienteering</vt:lpstr>
      <vt:lpstr>Wechsel im ZV per DV 2020</vt:lpstr>
      <vt:lpstr>Leistungssport</vt:lpstr>
      <vt:lpstr>Leistungssport</vt:lpstr>
      <vt:lpstr>Ethik „Ethik handelt vom guten Auskommen miteinander“ </vt:lpstr>
      <vt:lpstr>Ethik</vt:lpstr>
      <vt:lpstr>Danke</vt:lpstr>
    </vt:vector>
  </TitlesOfParts>
  <Company>Swiss Orienteering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Präsidentenkonferenz 2011</dc:title>
  <dc:creator>Marcel Schiess</dc:creator>
  <cp:lastModifiedBy>Simon Laager</cp:lastModifiedBy>
  <cp:revision>692</cp:revision>
  <cp:lastPrinted>2017-10-31T09:51:46Z</cp:lastPrinted>
  <dcterms:created xsi:type="dcterms:W3CDTF">2018-11-03T07:35:30Z</dcterms:created>
  <dcterms:modified xsi:type="dcterms:W3CDTF">2019-11-01T15:16:52Z</dcterms:modified>
</cp:coreProperties>
</file>